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4" r:id="rId17"/>
    <p:sldId id="275" r:id="rId18"/>
    <p:sldId id="276" r:id="rId19"/>
    <p:sldId id="277" r:id="rId20"/>
    <p:sldId id="279" r:id="rId21"/>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fr-BE"/>
          </a:p>
        </p:txBody>
      </p:sp>
      <p:sp>
        <p:nvSpPr>
          <p:cNvPr id="3" name="Tijdelijke aanduiding voor datum 2"/>
          <p:cNvSpPr>
            <a:spLocks noGrp="1"/>
          </p:cNvSpPr>
          <p:nvPr>
            <p:ph type="dt" sz="quarter" idx="1"/>
          </p:nvPr>
        </p:nvSpPr>
        <p:spPr>
          <a:xfrm>
            <a:off x="3859213" y="0"/>
            <a:ext cx="2951162" cy="496888"/>
          </a:xfrm>
          <a:prstGeom prst="rect">
            <a:avLst/>
          </a:prstGeom>
        </p:spPr>
        <p:txBody>
          <a:bodyPr vert="horz" lIns="91440" tIns="45720" rIns="91440" bIns="45720" rtlCol="0"/>
          <a:lstStyle>
            <a:lvl1pPr algn="r">
              <a:defRPr sz="1200"/>
            </a:lvl1pPr>
          </a:lstStyle>
          <a:p>
            <a:fld id="{04D68E6A-AE78-4911-80AA-C4B75FBA0B54}" type="datetimeFigureOut">
              <a:rPr lang="fr-BE" smtClean="0"/>
              <a:t>7/06/2016</a:t>
            </a:fld>
            <a:endParaRPr lang="fr-BE"/>
          </a:p>
        </p:txBody>
      </p:sp>
      <p:sp>
        <p:nvSpPr>
          <p:cNvPr id="4" name="Tijdelijke aanduiding voor voettekst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fr-BE"/>
          </a:p>
        </p:txBody>
      </p:sp>
      <p:sp>
        <p:nvSpPr>
          <p:cNvPr id="5" name="Tijdelijke aanduiding voor dianummer 4"/>
          <p:cNvSpPr>
            <a:spLocks noGrp="1"/>
          </p:cNvSpPr>
          <p:nvPr>
            <p:ph type="sldNum" sz="quarter" idx="3"/>
          </p:nvPr>
        </p:nvSpPr>
        <p:spPr>
          <a:xfrm>
            <a:off x="3859213" y="9444038"/>
            <a:ext cx="2951162" cy="496887"/>
          </a:xfrm>
          <a:prstGeom prst="rect">
            <a:avLst/>
          </a:prstGeom>
        </p:spPr>
        <p:txBody>
          <a:bodyPr vert="horz" lIns="91440" tIns="45720" rIns="91440" bIns="45720" rtlCol="0" anchor="b"/>
          <a:lstStyle>
            <a:lvl1pPr algn="r">
              <a:defRPr sz="1200"/>
            </a:lvl1pPr>
          </a:lstStyle>
          <a:p>
            <a:fld id="{3DDDE5AF-2417-44D5-98CE-2085D342CDBE}" type="slidenum">
              <a:rPr lang="fr-BE" smtClean="0"/>
              <a:t>‹nr.›</a:t>
            </a:fld>
            <a:endParaRPr lang="fr-BE"/>
          </a:p>
        </p:txBody>
      </p:sp>
    </p:spTree>
    <p:extLst>
      <p:ext uri="{BB962C8B-B14F-4D97-AF65-F5344CB8AC3E}">
        <p14:creationId xmlns:p14="http://schemas.microsoft.com/office/powerpoint/2010/main" val="22484109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fr-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fr-BE"/>
          </a:p>
        </p:txBody>
      </p:sp>
      <p:sp>
        <p:nvSpPr>
          <p:cNvPr id="4" name="Tijdelijke aanduiding voor datum 3"/>
          <p:cNvSpPr>
            <a:spLocks noGrp="1"/>
          </p:cNvSpPr>
          <p:nvPr>
            <p:ph type="dt" sz="half" idx="10"/>
          </p:nvPr>
        </p:nvSpPr>
        <p:spPr/>
        <p:txBody>
          <a:bodyPr/>
          <a:lstStyle/>
          <a:p>
            <a:fld id="{65E2B5B2-036D-4B92-84BA-80A032AD3D01}" type="datetimeFigureOut">
              <a:rPr lang="fr-BE" smtClean="0"/>
              <a:t>7/06/2016</a:t>
            </a:fld>
            <a:endParaRPr lang="fr-BE"/>
          </a:p>
        </p:txBody>
      </p:sp>
      <p:sp>
        <p:nvSpPr>
          <p:cNvPr id="5" name="Tijdelijke aanduiding voor voettekst 4"/>
          <p:cNvSpPr>
            <a:spLocks noGrp="1"/>
          </p:cNvSpPr>
          <p:nvPr>
            <p:ph type="ftr" sz="quarter" idx="11"/>
          </p:nvPr>
        </p:nvSpPr>
        <p:spPr/>
        <p:txBody>
          <a:bodyPr/>
          <a:lstStyle/>
          <a:p>
            <a:endParaRPr lang="fr-BE"/>
          </a:p>
        </p:txBody>
      </p:sp>
      <p:sp>
        <p:nvSpPr>
          <p:cNvPr id="6" name="Tijdelijke aanduiding voor dianummer 5"/>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244362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atum 3"/>
          <p:cNvSpPr>
            <a:spLocks noGrp="1"/>
          </p:cNvSpPr>
          <p:nvPr>
            <p:ph type="dt" sz="half" idx="10"/>
          </p:nvPr>
        </p:nvSpPr>
        <p:spPr/>
        <p:txBody>
          <a:bodyPr/>
          <a:lstStyle/>
          <a:p>
            <a:fld id="{65E2B5B2-036D-4B92-84BA-80A032AD3D01}" type="datetimeFigureOut">
              <a:rPr lang="fr-BE" smtClean="0"/>
              <a:t>7/06/2016</a:t>
            </a:fld>
            <a:endParaRPr lang="fr-BE"/>
          </a:p>
        </p:txBody>
      </p:sp>
      <p:sp>
        <p:nvSpPr>
          <p:cNvPr id="5" name="Tijdelijke aanduiding voor voettekst 4"/>
          <p:cNvSpPr>
            <a:spLocks noGrp="1"/>
          </p:cNvSpPr>
          <p:nvPr>
            <p:ph type="ftr" sz="quarter" idx="11"/>
          </p:nvPr>
        </p:nvSpPr>
        <p:spPr/>
        <p:txBody>
          <a:bodyPr/>
          <a:lstStyle/>
          <a:p>
            <a:endParaRPr lang="fr-BE"/>
          </a:p>
        </p:txBody>
      </p:sp>
      <p:sp>
        <p:nvSpPr>
          <p:cNvPr id="6" name="Tijdelijke aanduiding voor dianummer 5"/>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407508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fr-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atum 3"/>
          <p:cNvSpPr>
            <a:spLocks noGrp="1"/>
          </p:cNvSpPr>
          <p:nvPr>
            <p:ph type="dt" sz="half" idx="10"/>
          </p:nvPr>
        </p:nvSpPr>
        <p:spPr/>
        <p:txBody>
          <a:bodyPr/>
          <a:lstStyle/>
          <a:p>
            <a:fld id="{65E2B5B2-036D-4B92-84BA-80A032AD3D01}" type="datetimeFigureOut">
              <a:rPr lang="fr-BE" smtClean="0"/>
              <a:t>7/06/2016</a:t>
            </a:fld>
            <a:endParaRPr lang="fr-BE"/>
          </a:p>
        </p:txBody>
      </p:sp>
      <p:sp>
        <p:nvSpPr>
          <p:cNvPr id="5" name="Tijdelijke aanduiding voor voettekst 4"/>
          <p:cNvSpPr>
            <a:spLocks noGrp="1"/>
          </p:cNvSpPr>
          <p:nvPr>
            <p:ph type="ftr" sz="quarter" idx="11"/>
          </p:nvPr>
        </p:nvSpPr>
        <p:spPr/>
        <p:txBody>
          <a:bodyPr/>
          <a:lstStyle/>
          <a:p>
            <a:endParaRPr lang="fr-BE"/>
          </a:p>
        </p:txBody>
      </p:sp>
      <p:sp>
        <p:nvSpPr>
          <p:cNvPr id="6" name="Tijdelijke aanduiding voor dianummer 5"/>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292079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atum 3"/>
          <p:cNvSpPr>
            <a:spLocks noGrp="1"/>
          </p:cNvSpPr>
          <p:nvPr>
            <p:ph type="dt" sz="half" idx="10"/>
          </p:nvPr>
        </p:nvSpPr>
        <p:spPr/>
        <p:txBody>
          <a:bodyPr/>
          <a:lstStyle/>
          <a:p>
            <a:fld id="{65E2B5B2-036D-4B92-84BA-80A032AD3D01}" type="datetimeFigureOut">
              <a:rPr lang="fr-BE" smtClean="0"/>
              <a:t>7/06/2016</a:t>
            </a:fld>
            <a:endParaRPr lang="fr-BE"/>
          </a:p>
        </p:txBody>
      </p:sp>
      <p:sp>
        <p:nvSpPr>
          <p:cNvPr id="5" name="Tijdelijke aanduiding voor voettekst 4"/>
          <p:cNvSpPr>
            <a:spLocks noGrp="1"/>
          </p:cNvSpPr>
          <p:nvPr>
            <p:ph type="ftr" sz="quarter" idx="11"/>
          </p:nvPr>
        </p:nvSpPr>
        <p:spPr/>
        <p:txBody>
          <a:bodyPr/>
          <a:lstStyle/>
          <a:p>
            <a:endParaRPr lang="fr-BE"/>
          </a:p>
        </p:txBody>
      </p:sp>
      <p:sp>
        <p:nvSpPr>
          <p:cNvPr id="6" name="Tijdelijke aanduiding voor dianummer 5"/>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112823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fr-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5E2B5B2-036D-4B92-84BA-80A032AD3D01}" type="datetimeFigureOut">
              <a:rPr lang="fr-BE" smtClean="0"/>
              <a:t>7/06/2016</a:t>
            </a:fld>
            <a:endParaRPr lang="fr-BE"/>
          </a:p>
        </p:txBody>
      </p:sp>
      <p:sp>
        <p:nvSpPr>
          <p:cNvPr id="5" name="Tijdelijke aanduiding voor voettekst 4"/>
          <p:cNvSpPr>
            <a:spLocks noGrp="1"/>
          </p:cNvSpPr>
          <p:nvPr>
            <p:ph type="ftr" sz="quarter" idx="11"/>
          </p:nvPr>
        </p:nvSpPr>
        <p:spPr/>
        <p:txBody>
          <a:bodyPr/>
          <a:lstStyle/>
          <a:p>
            <a:endParaRPr lang="fr-BE"/>
          </a:p>
        </p:txBody>
      </p:sp>
      <p:sp>
        <p:nvSpPr>
          <p:cNvPr id="6" name="Tijdelijke aanduiding voor dianummer 5"/>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365796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Tijdelijke aanduiding voor datum 4"/>
          <p:cNvSpPr>
            <a:spLocks noGrp="1"/>
          </p:cNvSpPr>
          <p:nvPr>
            <p:ph type="dt" sz="half" idx="10"/>
          </p:nvPr>
        </p:nvSpPr>
        <p:spPr/>
        <p:txBody>
          <a:bodyPr/>
          <a:lstStyle/>
          <a:p>
            <a:fld id="{65E2B5B2-036D-4B92-84BA-80A032AD3D01}" type="datetimeFigureOut">
              <a:rPr lang="fr-BE" smtClean="0"/>
              <a:t>7/06/2016</a:t>
            </a:fld>
            <a:endParaRPr lang="fr-BE"/>
          </a:p>
        </p:txBody>
      </p:sp>
      <p:sp>
        <p:nvSpPr>
          <p:cNvPr id="6" name="Tijdelijke aanduiding voor voettekst 5"/>
          <p:cNvSpPr>
            <a:spLocks noGrp="1"/>
          </p:cNvSpPr>
          <p:nvPr>
            <p:ph type="ftr" sz="quarter" idx="11"/>
          </p:nvPr>
        </p:nvSpPr>
        <p:spPr/>
        <p:txBody>
          <a:bodyPr/>
          <a:lstStyle/>
          <a:p>
            <a:endParaRPr lang="fr-BE"/>
          </a:p>
        </p:txBody>
      </p:sp>
      <p:sp>
        <p:nvSpPr>
          <p:cNvPr id="7" name="Tijdelijke aanduiding voor dianummer 6"/>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381960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fr-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7" name="Tijdelijke aanduiding voor datum 6"/>
          <p:cNvSpPr>
            <a:spLocks noGrp="1"/>
          </p:cNvSpPr>
          <p:nvPr>
            <p:ph type="dt" sz="half" idx="10"/>
          </p:nvPr>
        </p:nvSpPr>
        <p:spPr/>
        <p:txBody>
          <a:bodyPr/>
          <a:lstStyle/>
          <a:p>
            <a:fld id="{65E2B5B2-036D-4B92-84BA-80A032AD3D01}" type="datetimeFigureOut">
              <a:rPr lang="fr-BE" smtClean="0"/>
              <a:t>7/06/2016</a:t>
            </a:fld>
            <a:endParaRPr lang="fr-BE"/>
          </a:p>
        </p:txBody>
      </p:sp>
      <p:sp>
        <p:nvSpPr>
          <p:cNvPr id="8" name="Tijdelijke aanduiding voor voettekst 7"/>
          <p:cNvSpPr>
            <a:spLocks noGrp="1"/>
          </p:cNvSpPr>
          <p:nvPr>
            <p:ph type="ftr" sz="quarter" idx="11"/>
          </p:nvPr>
        </p:nvSpPr>
        <p:spPr/>
        <p:txBody>
          <a:bodyPr/>
          <a:lstStyle/>
          <a:p>
            <a:endParaRPr lang="fr-BE"/>
          </a:p>
        </p:txBody>
      </p:sp>
      <p:sp>
        <p:nvSpPr>
          <p:cNvPr id="9" name="Tijdelijke aanduiding voor dianummer 8"/>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30936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datum 2"/>
          <p:cNvSpPr>
            <a:spLocks noGrp="1"/>
          </p:cNvSpPr>
          <p:nvPr>
            <p:ph type="dt" sz="half" idx="10"/>
          </p:nvPr>
        </p:nvSpPr>
        <p:spPr/>
        <p:txBody>
          <a:bodyPr/>
          <a:lstStyle/>
          <a:p>
            <a:fld id="{65E2B5B2-036D-4B92-84BA-80A032AD3D01}" type="datetimeFigureOut">
              <a:rPr lang="fr-BE" smtClean="0"/>
              <a:t>7/06/2016</a:t>
            </a:fld>
            <a:endParaRPr lang="fr-BE"/>
          </a:p>
        </p:txBody>
      </p:sp>
      <p:sp>
        <p:nvSpPr>
          <p:cNvPr id="4" name="Tijdelijke aanduiding voor voettekst 3"/>
          <p:cNvSpPr>
            <a:spLocks noGrp="1"/>
          </p:cNvSpPr>
          <p:nvPr>
            <p:ph type="ftr" sz="quarter" idx="11"/>
          </p:nvPr>
        </p:nvSpPr>
        <p:spPr/>
        <p:txBody>
          <a:bodyPr/>
          <a:lstStyle/>
          <a:p>
            <a:endParaRPr lang="fr-BE"/>
          </a:p>
        </p:txBody>
      </p:sp>
      <p:sp>
        <p:nvSpPr>
          <p:cNvPr id="5" name="Tijdelijke aanduiding voor dianummer 4"/>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422352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5E2B5B2-036D-4B92-84BA-80A032AD3D01}" type="datetimeFigureOut">
              <a:rPr lang="fr-BE" smtClean="0"/>
              <a:t>7/06/2016</a:t>
            </a:fld>
            <a:endParaRPr lang="fr-BE"/>
          </a:p>
        </p:txBody>
      </p:sp>
      <p:sp>
        <p:nvSpPr>
          <p:cNvPr id="3" name="Tijdelijke aanduiding voor voettekst 2"/>
          <p:cNvSpPr>
            <a:spLocks noGrp="1"/>
          </p:cNvSpPr>
          <p:nvPr>
            <p:ph type="ftr" sz="quarter" idx="11"/>
          </p:nvPr>
        </p:nvSpPr>
        <p:spPr/>
        <p:txBody>
          <a:bodyPr/>
          <a:lstStyle/>
          <a:p>
            <a:endParaRPr lang="fr-BE"/>
          </a:p>
        </p:txBody>
      </p:sp>
      <p:sp>
        <p:nvSpPr>
          <p:cNvPr id="4" name="Tijdelijke aanduiding voor dianummer 3"/>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120390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fr-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5E2B5B2-036D-4B92-84BA-80A032AD3D01}" type="datetimeFigureOut">
              <a:rPr lang="fr-BE" smtClean="0"/>
              <a:t>7/06/2016</a:t>
            </a:fld>
            <a:endParaRPr lang="fr-BE"/>
          </a:p>
        </p:txBody>
      </p:sp>
      <p:sp>
        <p:nvSpPr>
          <p:cNvPr id="6" name="Tijdelijke aanduiding voor voettekst 5"/>
          <p:cNvSpPr>
            <a:spLocks noGrp="1"/>
          </p:cNvSpPr>
          <p:nvPr>
            <p:ph type="ftr" sz="quarter" idx="11"/>
          </p:nvPr>
        </p:nvSpPr>
        <p:spPr/>
        <p:txBody>
          <a:bodyPr/>
          <a:lstStyle/>
          <a:p>
            <a:endParaRPr lang="fr-BE"/>
          </a:p>
        </p:txBody>
      </p:sp>
      <p:sp>
        <p:nvSpPr>
          <p:cNvPr id="7" name="Tijdelijke aanduiding voor dianummer 6"/>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168729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fr-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5E2B5B2-036D-4B92-84BA-80A032AD3D01}" type="datetimeFigureOut">
              <a:rPr lang="fr-BE" smtClean="0"/>
              <a:t>7/06/2016</a:t>
            </a:fld>
            <a:endParaRPr lang="fr-BE"/>
          </a:p>
        </p:txBody>
      </p:sp>
      <p:sp>
        <p:nvSpPr>
          <p:cNvPr id="6" name="Tijdelijke aanduiding voor voettekst 5"/>
          <p:cNvSpPr>
            <a:spLocks noGrp="1"/>
          </p:cNvSpPr>
          <p:nvPr>
            <p:ph type="ftr" sz="quarter" idx="11"/>
          </p:nvPr>
        </p:nvSpPr>
        <p:spPr/>
        <p:txBody>
          <a:bodyPr/>
          <a:lstStyle/>
          <a:p>
            <a:endParaRPr lang="fr-BE"/>
          </a:p>
        </p:txBody>
      </p:sp>
      <p:sp>
        <p:nvSpPr>
          <p:cNvPr id="7" name="Tijdelijke aanduiding voor dianummer 6"/>
          <p:cNvSpPr>
            <a:spLocks noGrp="1"/>
          </p:cNvSpPr>
          <p:nvPr>
            <p:ph type="sldNum" sz="quarter" idx="12"/>
          </p:nvPr>
        </p:nvSpPr>
        <p:spPr/>
        <p:txBody>
          <a:bodyPr/>
          <a:lstStyle/>
          <a:p>
            <a:fld id="{675FFDA7-633D-4266-B307-6A48E9BFDF9B}" type="slidenum">
              <a:rPr lang="fr-BE" smtClean="0"/>
              <a:t>‹nr.›</a:t>
            </a:fld>
            <a:endParaRPr lang="fr-BE"/>
          </a:p>
        </p:txBody>
      </p:sp>
    </p:spTree>
    <p:extLst>
      <p:ext uri="{BB962C8B-B14F-4D97-AF65-F5344CB8AC3E}">
        <p14:creationId xmlns:p14="http://schemas.microsoft.com/office/powerpoint/2010/main" val="286596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fr-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2B5B2-036D-4B92-84BA-80A032AD3D01}" type="datetimeFigureOut">
              <a:rPr lang="fr-BE" smtClean="0"/>
              <a:t>7/06/2016</a:t>
            </a:fld>
            <a:endParaRPr lang="fr-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FFDA7-633D-4266-B307-6A48E9BFDF9B}" type="slidenum">
              <a:rPr lang="fr-BE" smtClean="0"/>
              <a:t>‹nr.›</a:t>
            </a:fld>
            <a:endParaRPr lang="fr-BE"/>
          </a:p>
        </p:txBody>
      </p:sp>
    </p:spTree>
    <p:extLst>
      <p:ext uri="{BB962C8B-B14F-4D97-AF65-F5344CB8AC3E}">
        <p14:creationId xmlns:p14="http://schemas.microsoft.com/office/powerpoint/2010/main" val="416563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683567" y="404664"/>
            <a:ext cx="1208895" cy="792088"/>
          </a:xfrm>
          <a:prstGeom prst="rect">
            <a:avLst/>
          </a:prstGeom>
        </p:spPr>
      </p:pic>
      <p:sp>
        <p:nvSpPr>
          <p:cNvPr id="12" name="Tekstvak 11"/>
          <p:cNvSpPr txBox="1"/>
          <p:nvPr/>
        </p:nvSpPr>
        <p:spPr>
          <a:xfrm>
            <a:off x="1763688" y="404664"/>
            <a:ext cx="2232248" cy="646331"/>
          </a:xfrm>
          <a:prstGeom prst="rect">
            <a:avLst/>
          </a:prstGeom>
          <a:noFill/>
        </p:spPr>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385838"/>
            <a:ext cx="1128523" cy="810915"/>
          </a:xfrm>
          <a:prstGeom prst="rect">
            <a:avLst/>
          </a:prstGeom>
        </p:spPr>
      </p:pic>
      <p:sp>
        <p:nvSpPr>
          <p:cNvPr id="14" name="Tekstvak 13"/>
          <p:cNvSpPr txBox="1"/>
          <p:nvPr/>
        </p:nvSpPr>
        <p:spPr>
          <a:xfrm>
            <a:off x="5868144" y="385838"/>
            <a:ext cx="3024336" cy="830997"/>
          </a:xfrm>
          <a:prstGeom prst="rect">
            <a:avLst/>
          </a:prstGeom>
          <a:noFill/>
        </p:spPr>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graphicFrame>
        <p:nvGraphicFramePr>
          <p:cNvPr id="15" name="Tabel 14"/>
          <p:cNvGraphicFramePr>
            <a:graphicFrameLocks noGrp="1"/>
          </p:cNvGraphicFramePr>
          <p:nvPr>
            <p:extLst>
              <p:ext uri="{D42A27DB-BD31-4B8C-83A1-F6EECF244321}">
                <p14:modId xmlns:p14="http://schemas.microsoft.com/office/powerpoint/2010/main" val="1596938762"/>
              </p:ext>
            </p:extLst>
          </p:nvPr>
        </p:nvGraphicFramePr>
        <p:xfrm>
          <a:off x="217283" y="190123"/>
          <a:ext cx="8727541" cy="1339913"/>
        </p:xfrm>
        <a:graphic>
          <a:graphicData uri="http://schemas.openxmlformats.org/drawingml/2006/table">
            <a:tbl>
              <a:tblPr/>
              <a:tblGrid>
                <a:gridCol w="4173648"/>
                <a:gridCol w="4553893"/>
              </a:tblGrid>
              <a:tr h="1339913">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C:\Users\lvandongen\AppData\Local\Microsoft\Windows\Temporary Internet Files\Content.Outlook\8QC7U0RW\Knipsel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22" y="1698364"/>
            <a:ext cx="3744416" cy="48843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750" t="31429" r="30250" b="11020"/>
          <a:stretch/>
        </p:blipFill>
        <p:spPr bwMode="auto">
          <a:xfrm>
            <a:off x="4644008" y="1698364"/>
            <a:ext cx="4248471" cy="488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035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378" y="1187161"/>
            <a:ext cx="8229600" cy="1143000"/>
          </a:xfrm>
        </p:spPr>
        <p:txBody>
          <a:bodyPr>
            <a:normAutofit/>
          </a:bodyPr>
          <a:lstStyle/>
          <a:p>
            <a:r>
              <a:rPr lang="fr-BE" dirty="0" smtClean="0"/>
              <a:t>Phénomènes</a:t>
            </a:r>
            <a:endParaRPr lang="fr-BE" dirty="0"/>
          </a:p>
        </p:txBody>
      </p:sp>
      <p:sp>
        <p:nvSpPr>
          <p:cNvPr id="3" name="Tijdelijke aanduiding voor inhoud 2"/>
          <p:cNvSpPr>
            <a:spLocks noGrp="1"/>
          </p:cNvSpPr>
          <p:nvPr>
            <p:ph idx="1"/>
          </p:nvPr>
        </p:nvSpPr>
        <p:spPr>
          <a:xfrm>
            <a:off x="467544" y="1988840"/>
            <a:ext cx="8229600" cy="4525963"/>
          </a:xfrm>
        </p:spPr>
        <p:txBody>
          <a:bodyPr>
            <a:normAutofit/>
          </a:bodyPr>
          <a:lstStyle/>
          <a:p>
            <a:pPr marL="0" indent="0">
              <a:lnSpc>
                <a:spcPct val="107000"/>
              </a:lnSpc>
              <a:spcBef>
                <a:spcPts val="0"/>
              </a:spcBef>
              <a:spcAft>
                <a:spcPts val="600"/>
              </a:spcAft>
              <a:buNone/>
            </a:pPr>
            <a:r>
              <a:rPr lang="fr-FR" sz="3900" b="1" dirty="0" smtClean="0">
                <a:ea typeface="Calibri"/>
                <a:cs typeface="Times New Roman"/>
              </a:rPr>
              <a:t>IDEM NCSI</a:t>
            </a:r>
          </a:p>
          <a:p>
            <a:pPr marL="0" indent="0">
              <a:lnSpc>
                <a:spcPct val="107000"/>
              </a:lnSpc>
              <a:spcBef>
                <a:spcPts val="0"/>
              </a:spcBef>
              <a:spcAft>
                <a:spcPts val="600"/>
              </a:spcAft>
              <a:buNone/>
            </a:pPr>
            <a:r>
              <a:rPr lang="fr-FR" sz="4000" dirty="0">
                <a:ea typeface="Calibri"/>
                <a:cs typeface="Times New Roman"/>
              </a:rPr>
              <a:t>S</a:t>
            </a:r>
            <a:r>
              <a:rPr lang="fr-FR" sz="4000" dirty="0" smtClean="0">
                <a:ea typeface="Calibri"/>
                <a:cs typeface="Times New Roman"/>
              </a:rPr>
              <a:t>eulement </a:t>
            </a:r>
            <a:r>
              <a:rPr lang="fr-FR" sz="4000" dirty="0">
                <a:ea typeface="Calibri"/>
                <a:cs typeface="Times New Roman"/>
              </a:rPr>
              <a:t>1</a:t>
            </a:r>
            <a:r>
              <a:rPr lang="fr-FR" sz="4000" dirty="0" smtClean="0">
                <a:ea typeface="Calibri"/>
                <a:cs typeface="Times New Roman"/>
              </a:rPr>
              <a:t> différence:</a:t>
            </a:r>
            <a:endParaRPr lang="fr-FR" sz="4000" dirty="0">
              <a:ea typeface="Calibri"/>
              <a:cs typeface="Times New Roman"/>
            </a:endParaRPr>
          </a:p>
          <a:p>
            <a:pPr marL="0" indent="0">
              <a:lnSpc>
                <a:spcPct val="107000"/>
              </a:lnSpc>
              <a:spcBef>
                <a:spcPts val="0"/>
              </a:spcBef>
              <a:spcAft>
                <a:spcPts val="600"/>
              </a:spcAft>
              <a:buNone/>
            </a:pPr>
            <a:r>
              <a:rPr lang="fr-FR" sz="4000" u="sng" dirty="0" smtClean="0">
                <a:ea typeface="Calibri"/>
                <a:cs typeface="Times New Roman"/>
              </a:rPr>
              <a:t>Cluster </a:t>
            </a:r>
            <a:r>
              <a:rPr lang="fr-FR" sz="4000" u="sng" dirty="0">
                <a:ea typeface="Calibri"/>
                <a:cs typeface="Times New Roman"/>
              </a:rPr>
              <a:t>10. Incivilités</a:t>
            </a:r>
            <a:endParaRPr lang="fr-FR" sz="4000" u="sng" dirty="0">
              <a:ea typeface="Calibri"/>
              <a:cs typeface="Times New Roman"/>
              <a:sym typeface="Symbol"/>
            </a:endParaRPr>
          </a:p>
          <a:p>
            <a:pPr marL="0" indent="0">
              <a:lnSpc>
                <a:spcPct val="107000"/>
              </a:lnSpc>
              <a:spcBef>
                <a:spcPts val="0"/>
              </a:spcBef>
              <a:spcAft>
                <a:spcPts val="600"/>
              </a:spcAft>
              <a:buNone/>
            </a:pPr>
            <a:r>
              <a:rPr lang="fr-FR" sz="4000" dirty="0" smtClean="0">
                <a:ea typeface="Calibri"/>
                <a:cs typeface="Times New Roman"/>
                <a:sym typeface="Wingdings"/>
              </a:rPr>
              <a:t>-&gt; </a:t>
            </a:r>
            <a:r>
              <a:rPr lang="fr-FR" sz="4000" dirty="0" smtClean="0">
                <a:ea typeface="Calibri"/>
                <a:cs typeface="Times New Roman"/>
                <a:sym typeface="Symbol"/>
              </a:rPr>
              <a:t>Améliorer </a:t>
            </a:r>
            <a:r>
              <a:rPr lang="fr-FR" sz="4000" dirty="0">
                <a:ea typeface="Calibri"/>
                <a:cs typeface="Times New Roman"/>
                <a:sym typeface="Symbol"/>
              </a:rPr>
              <a:t>l’Ordre Public</a:t>
            </a:r>
          </a:p>
          <a:p>
            <a:pPr marL="0" indent="0">
              <a:lnSpc>
                <a:spcPct val="107000"/>
              </a:lnSpc>
              <a:spcBef>
                <a:spcPts val="0"/>
              </a:spcBef>
              <a:spcAft>
                <a:spcPts val="600"/>
              </a:spcAft>
              <a:buNone/>
            </a:pPr>
            <a:r>
              <a:rPr lang="fr-FR" sz="2800" dirty="0">
                <a:ea typeface="Calibri"/>
                <a:cs typeface="Times New Roman"/>
                <a:sym typeface="Symbol"/>
              </a:rPr>
              <a:t>(incivilités, gestion négociée de l’espace public et immigration illégale)</a:t>
            </a:r>
            <a:endParaRPr lang="fr-FR" sz="2800" dirty="0">
              <a:ea typeface="Calibri"/>
              <a:cs typeface="Times New Roman"/>
            </a:endParaRPr>
          </a:p>
          <a:p>
            <a:endParaRPr lang="fr-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4792880" y="438703"/>
            <a:ext cx="1208895" cy="792088"/>
          </a:xfrm>
          <a:prstGeom prst="rect">
            <a:avLst/>
          </a:prstGeom>
        </p:spPr>
      </p:pic>
      <p:sp>
        <p:nvSpPr>
          <p:cNvPr id="5" name="Tekstvak 4"/>
          <p:cNvSpPr txBox="1"/>
          <p:nvPr/>
        </p:nvSpPr>
        <p:spPr>
          <a:xfrm>
            <a:off x="5956349" y="457397"/>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63" y="355185"/>
            <a:ext cx="1128523" cy="810915"/>
          </a:xfrm>
          <a:prstGeom prst="rect">
            <a:avLst/>
          </a:prstGeom>
        </p:spPr>
      </p:pic>
      <p:sp>
        <p:nvSpPr>
          <p:cNvPr id="7" name="Tekstvak 6"/>
          <p:cNvSpPr txBox="1"/>
          <p:nvPr/>
        </p:nvSpPr>
        <p:spPr>
          <a:xfrm>
            <a:off x="1763688" y="419249"/>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spTree>
    <p:extLst>
      <p:ext uri="{BB962C8B-B14F-4D97-AF65-F5344CB8AC3E}">
        <p14:creationId xmlns:p14="http://schemas.microsoft.com/office/powerpoint/2010/main" val="2056384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166100"/>
            <a:ext cx="8229600" cy="1143000"/>
          </a:xfrm>
        </p:spPr>
        <p:txBody>
          <a:bodyPr>
            <a:normAutofit/>
          </a:bodyPr>
          <a:lstStyle/>
          <a:p>
            <a:r>
              <a:rPr lang="fr-BE" dirty="0" smtClean="0"/>
              <a:t>Thèmes Transversaux</a:t>
            </a:r>
            <a:endParaRPr lang="fr-BE" dirty="0"/>
          </a:p>
        </p:txBody>
      </p:sp>
      <p:sp>
        <p:nvSpPr>
          <p:cNvPr id="3" name="Tijdelijke aanduiding voor inhoud 2"/>
          <p:cNvSpPr>
            <a:spLocks noGrp="1"/>
          </p:cNvSpPr>
          <p:nvPr>
            <p:ph idx="1"/>
          </p:nvPr>
        </p:nvSpPr>
        <p:spPr>
          <a:xfrm>
            <a:off x="381328" y="2204864"/>
            <a:ext cx="8229600" cy="4525963"/>
          </a:xfrm>
        </p:spPr>
        <p:txBody>
          <a:bodyPr/>
          <a:lstStyle/>
          <a:p>
            <a:pPr marL="0" indent="0">
              <a:buNone/>
            </a:pPr>
            <a:r>
              <a:rPr lang="nl-NL" b="1" dirty="0" smtClean="0">
                <a:solidFill>
                  <a:schemeClr val="tx1"/>
                </a:solidFill>
              </a:rPr>
              <a:t>IDEM NSCI</a:t>
            </a:r>
          </a:p>
          <a:p>
            <a:pPr marL="0" indent="0">
              <a:buNone/>
            </a:pPr>
            <a:r>
              <a:rPr lang="nl-NL" sz="5400" dirty="0" smtClean="0">
                <a:solidFill>
                  <a:schemeClr val="tx1"/>
                </a:solidFill>
              </a:rPr>
              <a:t>+</a:t>
            </a:r>
            <a:r>
              <a:rPr lang="nl-NL" b="1" dirty="0" smtClean="0">
                <a:solidFill>
                  <a:schemeClr val="tx1"/>
                </a:solidFill>
              </a:rPr>
              <a:t> </a:t>
            </a:r>
          </a:p>
          <a:p>
            <a:r>
              <a:rPr lang="fr-BE" dirty="0" smtClean="0">
                <a:solidFill>
                  <a:schemeClr val="tx1"/>
                </a:solidFill>
              </a:rPr>
              <a:t>Management de la Recherche</a:t>
            </a:r>
          </a:p>
          <a:p>
            <a:r>
              <a:rPr lang="fr-BE" dirty="0" smtClean="0">
                <a:solidFill>
                  <a:schemeClr val="tx1"/>
                </a:solidFill>
              </a:rPr>
              <a:t>Approche des missions de police orientées vers les groupes d’auteurs</a:t>
            </a:r>
          </a:p>
          <a:p>
            <a:endParaRPr lang="fr-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4792880" y="438703"/>
            <a:ext cx="1208895" cy="792088"/>
          </a:xfrm>
          <a:prstGeom prst="rect">
            <a:avLst/>
          </a:prstGeom>
        </p:spPr>
      </p:pic>
      <p:sp>
        <p:nvSpPr>
          <p:cNvPr id="5" name="Tekstvak 4"/>
          <p:cNvSpPr txBox="1"/>
          <p:nvPr/>
        </p:nvSpPr>
        <p:spPr>
          <a:xfrm>
            <a:off x="5956349" y="457397"/>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63" y="355185"/>
            <a:ext cx="1128523" cy="810915"/>
          </a:xfrm>
          <a:prstGeom prst="rect">
            <a:avLst/>
          </a:prstGeom>
        </p:spPr>
      </p:pic>
      <p:sp>
        <p:nvSpPr>
          <p:cNvPr id="7" name="Tekstvak 6"/>
          <p:cNvSpPr txBox="1"/>
          <p:nvPr/>
        </p:nvSpPr>
        <p:spPr>
          <a:xfrm>
            <a:off x="1763688" y="419249"/>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spTree>
    <p:extLst>
      <p:ext uri="{BB962C8B-B14F-4D97-AF65-F5344CB8AC3E}">
        <p14:creationId xmlns:p14="http://schemas.microsoft.com/office/powerpoint/2010/main" val="2649084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412776"/>
            <a:ext cx="8229600" cy="1143000"/>
          </a:xfrm>
        </p:spPr>
        <p:txBody>
          <a:bodyPr>
            <a:normAutofit/>
          </a:bodyPr>
          <a:lstStyle/>
          <a:p>
            <a:r>
              <a:rPr lang="fr-BE" dirty="0" smtClean="0"/>
              <a:t>Trajet à suivre NCSI-PNS</a:t>
            </a:r>
            <a:endParaRPr lang="fr-BE" dirty="0"/>
          </a:p>
        </p:txBody>
      </p:sp>
      <p:sp>
        <p:nvSpPr>
          <p:cNvPr id="3" name="Tijdelijke aanduiding voor inhoud 2"/>
          <p:cNvSpPr>
            <a:spLocks noGrp="1"/>
          </p:cNvSpPr>
          <p:nvPr>
            <p:ph idx="1"/>
          </p:nvPr>
        </p:nvSpPr>
        <p:spPr>
          <a:xfrm>
            <a:off x="459271" y="2328695"/>
            <a:ext cx="8229600" cy="4525963"/>
          </a:xfrm>
        </p:spPr>
        <p:txBody>
          <a:bodyPr/>
          <a:lstStyle/>
          <a:p>
            <a:endParaRPr lang="fr-FR" b="1" dirty="0" smtClean="0"/>
          </a:p>
          <a:p>
            <a:r>
              <a:rPr lang="fr-FR" dirty="0" smtClean="0"/>
              <a:t>Réunion MIC chaque année en juin</a:t>
            </a:r>
          </a:p>
          <a:p>
            <a:r>
              <a:rPr lang="fr-FR" dirty="0" smtClean="0"/>
              <a:t>2x par an: groupe d’experts Suivi/monitoring de la mise en œuvre </a:t>
            </a:r>
          </a:p>
          <a:p>
            <a:endParaRPr lang="fr-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4792880" y="438703"/>
            <a:ext cx="1208895" cy="792088"/>
          </a:xfrm>
          <a:prstGeom prst="rect">
            <a:avLst/>
          </a:prstGeom>
        </p:spPr>
      </p:pic>
      <p:sp>
        <p:nvSpPr>
          <p:cNvPr id="5" name="Tekstvak 4"/>
          <p:cNvSpPr txBox="1"/>
          <p:nvPr/>
        </p:nvSpPr>
        <p:spPr>
          <a:xfrm>
            <a:off x="5956349" y="457397"/>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63" y="355185"/>
            <a:ext cx="1128523" cy="810915"/>
          </a:xfrm>
          <a:prstGeom prst="rect">
            <a:avLst/>
          </a:prstGeom>
        </p:spPr>
      </p:pic>
      <p:sp>
        <p:nvSpPr>
          <p:cNvPr id="7" name="Tekstvak 6"/>
          <p:cNvSpPr txBox="1"/>
          <p:nvPr/>
        </p:nvSpPr>
        <p:spPr>
          <a:xfrm>
            <a:off x="1763688" y="419249"/>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spTree>
    <p:extLst>
      <p:ext uri="{BB962C8B-B14F-4D97-AF65-F5344CB8AC3E}">
        <p14:creationId xmlns:p14="http://schemas.microsoft.com/office/powerpoint/2010/main" val="1856989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85000" lnSpcReduction="10000"/>
          </a:bodyPr>
          <a:lstStyle/>
          <a:p>
            <a:r>
              <a:rPr lang="fr-BE" dirty="0" smtClean="0"/>
              <a:t>Le Service Général du Renseignement et de la Sécurité collecte l’information au bénéfice d'un nombre de clients, tels que la police.</a:t>
            </a:r>
          </a:p>
          <a:p>
            <a:endParaRPr lang="nl-BE" dirty="0" smtClean="0"/>
          </a:p>
          <a:p>
            <a:r>
              <a:rPr lang="nl-BE" dirty="0" err="1" smtClean="0"/>
              <a:t>Il</a:t>
            </a:r>
            <a:r>
              <a:rPr lang="nl-BE" dirty="0" smtClean="0"/>
              <a:t> </a:t>
            </a:r>
            <a:r>
              <a:rPr lang="nl-BE" dirty="0" err="1" smtClean="0"/>
              <a:t>s’agit</a:t>
            </a:r>
            <a:r>
              <a:rPr lang="nl-BE" dirty="0" smtClean="0"/>
              <a:t> </a:t>
            </a:r>
            <a:r>
              <a:rPr lang="nl-BE" dirty="0" err="1" smtClean="0"/>
              <a:t>d’informations</a:t>
            </a:r>
            <a:r>
              <a:rPr lang="nl-BE" dirty="0" smtClean="0"/>
              <a:t> </a:t>
            </a:r>
            <a:r>
              <a:rPr lang="nl-BE" dirty="0" err="1" smtClean="0"/>
              <a:t>sur</a:t>
            </a:r>
            <a:r>
              <a:rPr lang="nl-BE" dirty="0" smtClean="0"/>
              <a:t>: </a:t>
            </a:r>
          </a:p>
          <a:p>
            <a:pPr lvl="1"/>
            <a:r>
              <a:rPr lang="nl-BE" sz="1800" dirty="0" err="1" smtClean="0"/>
              <a:t>Radicalisation</a:t>
            </a:r>
            <a:r>
              <a:rPr lang="nl-BE" sz="1800" dirty="0" smtClean="0"/>
              <a:t>, extrémisme et terrorisme violents;</a:t>
            </a:r>
          </a:p>
          <a:p>
            <a:pPr lvl="1"/>
            <a:r>
              <a:rPr lang="nl-BE" sz="1800" dirty="0" smtClean="0">
                <a:solidFill>
                  <a:srgbClr val="303F48"/>
                </a:solidFill>
              </a:rPr>
              <a:t>Cyber </a:t>
            </a:r>
            <a:r>
              <a:rPr lang="nl-BE" sz="1800" dirty="0" err="1" smtClean="0">
                <a:solidFill>
                  <a:srgbClr val="303F48"/>
                </a:solidFill>
              </a:rPr>
              <a:t>securité</a:t>
            </a:r>
            <a:r>
              <a:rPr lang="nl-BE" sz="1800" dirty="0" smtClean="0">
                <a:solidFill>
                  <a:srgbClr val="303F48"/>
                </a:solidFill>
              </a:rPr>
              <a:t>;</a:t>
            </a:r>
          </a:p>
          <a:p>
            <a:pPr lvl="1"/>
            <a:r>
              <a:rPr lang="nl-BE" sz="1800" dirty="0" smtClean="0">
                <a:solidFill>
                  <a:srgbClr val="303F48"/>
                </a:solidFill>
              </a:rPr>
              <a:t>Commerce </a:t>
            </a:r>
            <a:r>
              <a:rPr lang="nl-BE" sz="1800" dirty="0" err="1" smtClean="0">
                <a:solidFill>
                  <a:srgbClr val="303F48"/>
                </a:solidFill>
              </a:rPr>
              <a:t>illicite</a:t>
            </a:r>
            <a:r>
              <a:rPr lang="nl-BE" sz="1800" dirty="0" smtClean="0">
                <a:solidFill>
                  <a:srgbClr val="303F48"/>
                </a:solidFill>
              </a:rPr>
              <a:t> </a:t>
            </a:r>
            <a:r>
              <a:rPr lang="nl-BE" sz="1800" dirty="0" err="1" smtClean="0">
                <a:solidFill>
                  <a:srgbClr val="303F48"/>
                </a:solidFill>
              </a:rPr>
              <a:t>d’armes</a:t>
            </a:r>
            <a:r>
              <a:rPr lang="nl-BE" sz="1800" dirty="0" smtClean="0">
                <a:solidFill>
                  <a:srgbClr val="303F48"/>
                </a:solidFill>
              </a:rPr>
              <a:t>;</a:t>
            </a:r>
          </a:p>
          <a:p>
            <a:pPr lvl="1"/>
            <a:r>
              <a:rPr lang="nl-BE" sz="1800" dirty="0" err="1" smtClean="0">
                <a:solidFill>
                  <a:srgbClr val="303F48"/>
                </a:solidFill>
              </a:rPr>
              <a:t>Trafic</a:t>
            </a:r>
            <a:r>
              <a:rPr lang="nl-BE" sz="1800" dirty="0" smtClean="0">
                <a:solidFill>
                  <a:srgbClr val="303F48"/>
                </a:solidFill>
              </a:rPr>
              <a:t> et traite </a:t>
            </a:r>
            <a:r>
              <a:rPr lang="nl-BE" sz="1800" dirty="0" err="1" smtClean="0">
                <a:solidFill>
                  <a:srgbClr val="303F48"/>
                </a:solidFill>
              </a:rPr>
              <a:t>d’êtres</a:t>
            </a:r>
            <a:r>
              <a:rPr lang="nl-BE" sz="1800" dirty="0" smtClean="0">
                <a:solidFill>
                  <a:srgbClr val="303F48"/>
                </a:solidFill>
              </a:rPr>
              <a:t> </a:t>
            </a:r>
            <a:r>
              <a:rPr lang="nl-BE" sz="1800" dirty="0" err="1" smtClean="0">
                <a:solidFill>
                  <a:srgbClr val="303F48"/>
                </a:solidFill>
              </a:rPr>
              <a:t>humains</a:t>
            </a:r>
            <a:endParaRPr lang="nl-BE" sz="1800" dirty="0" smtClean="0">
              <a:solidFill>
                <a:srgbClr val="303F48"/>
              </a:solidFill>
            </a:endParaRPr>
          </a:p>
          <a:p>
            <a:r>
              <a:rPr lang="nl-BE" dirty="0" smtClean="0"/>
              <a:t>+ </a:t>
            </a:r>
            <a:r>
              <a:rPr lang="fr-BE" dirty="0" smtClean="0"/>
              <a:t>contributions à divers forums sur la Radicalisation (plan de radicalisation, </a:t>
            </a:r>
            <a:r>
              <a:rPr lang="fr-BE" dirty="0" err="1" smtClean="0"/>
              <a:t>task</a:t>
            </a:r>
            <a:r>
              <a:rPr lang="fr-BE" dirty="0" smtClean="0"/>
              <a:t> forces nationales et locales de lutte contre la radicalisation)</a:t>
            </a:r>
            <a:endParaRPr lang="nl-BE" dirty="0" smtClean="0"/>
          </a:p>
          <a:p>
            <a:endParaRPr lang="fr-B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110371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2735796" y="529898"/>
            <a:ext cx="367240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BE" sz="3200" dirty="0" smtClean="0"/>
              <a:t>Steven VANDEPUT</a:t>
            </a:r>
            <a:endParaRPr lang="fr-BE" sz="3200" dirty="0"/>
          </a:p>
        </p:txBody>
      </p:sp>
    </p:spTree>
    <p:extLst>
      <p:ext uri="{BB962C8B-B14F-4D97-AF65-F5344CB8AC3E}">
        <p14:creationId xmlns:p14="http://schemas.microsoft.com/office/powerpoint/2010/main" val="1290152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7512" y="1124744"/>
            <a:ext cx="8229600" cy="1143000"/>
          </a:xfrm>
        </p:spPr>
        <p:txBody>
          <a:bodyPr>
            <a:noAutofit/>
          </a:bodyPr>
          <a:lstStyle/>
          <a:p>
            <a:r>
              <a:rPr lang="nl-BE" sz="2800" b="1" dirty="0"/>
              <a:t>“ </a:t>
            </a:r>
            <a:r>
              <a:rPr lang="fr-BE" sz="2800" b="1" dirty="0" smtClean="0"/>
              <a:t>Nouvelle architecture de la sécurité à Bruxelles</a:t>
            </a:r>
            <a:r>
              <a:rPr lang="nl-BE" sz="2800" b="1" dirty="0"/>
              <a:t> ”</a:t>
            </a:r>
            <a:endParaRPr lang="fr-BE" sz="2800" b="1" dirty="0"/>
          </a:p>
        </p:txBody>
      </p:sp>
      <p:sp>
        <p:nvSpPr>
          <p:cNvPr id="3" name="Tijdelijke aanduiding voor inhoud 2"/>
          <p:cNvSpPr>
            <a:spLocks noGrp="1"/>
          </p:cNvSpPr>
          <p:nvPr>
            <p:ph idx="1"/>
          </p:nvPr>
        </p:nvSpPr>
        <p:spPr>
          <a:xfrm>
            <a:off x="683568" y="2276872"/>
            <a:ext cx="7992888" cy="4320480"/>
          </a:xfrm>
        </p:spPr>
        <p:txBody>
          <a:bodyPr>
            <a:normAutofit fontScale="92500" lnSpcReduction="10000"/>
          </a:bodyPr>
          <a:lstStyle/>
          <a:p>
            <a:r>
              <a:rPr lang="fr-BE" dirty="0" smtClean="0"/>
              <a:t>Mise en place de </a:t>
            </a:r>
            <a:r>
              <a:rPr lang="fr-BE" b="1" dirty="0" smtClean="0"/>
              <a:t>Bruxelles – Prévention &amp; Sécurité</a:t>
            </a:r>
          </a:p>
          <a:p>
            <a:endParaRPr lang="fr-BE" dirty="0" smtClean="0"/>
          </a:p>
          <a:p>
            <a:r>
              <a:rPr lang="fr-BE" dirty="0" smtClean="0"/>
              <a:t>Objectifs de la réforme: concertation – cohérence – coordination</a:t>
            </a:r>
          </a:p>
          <a:p>
            <a:endParaRPr lang="fr-BE" dirty="0" smtClean="0"/>
          </a:p>
          <a:p>
            <a:r>
              <a:rPr lang="fr-BE" b="1" dirty="0" smtClean="0"/>
              <a:t>Conseil Régional de Sécurité ET Plan Global de Sécurité et de Prévention </a:t>
            </a:r>
            <a:r>
              <a:rPr lang="fr-BE" dirty="0" smtClean="0"/>
              <a:t>en vue d’assurer une politique de sécurité urbaine intégrée </a:t>
            </a:r>
          </a:p>
          <a:p>
            <a:endParaRPr lang="fr-BE"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1692"/>
            <a:ext cx="110371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3028257" y="307671"/>
            <a:ext cx="3087487"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3200" dirty="0" smtClean="0"/>
              <a:t>Rudi VERVOORT</a:t>
            </a:r>
            <a:endParaRPr lang="fr-BE" sz="3200" dirty="0"/>
          </a:p>
        </p:txBody>
      </p:sp>
    </p:spTree>
    <p:extLst>
      <p:ext uri="{BB962C8B-B14F-4D97-AF65-F5344CB8AC3E}">
        <p14:creationId xmlns:p14="http://schemas.microsoft.com/office/powerpoint/2010/main" val="1521606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124744"/>
            <a:ext cx="8229600" cy="1143000"/>
          </a:xfrm>
        </p:spPr>
        <p:txBody>
          <a:bodyPr>
            <a:normAutofit/>
          </a:bodyPr>
          <a:lstStyle/>
          <a:p>
            <a:r>
              <a:rPr lang="nl-BE" sz="3600" b="1" dirty="0" smtClean="0"/>
              <a:t>“Vlaams perspectief bij KIV en NVP”</a:t>
            </a:r>
            <a:endParaRPr lang="fr-BE" sz="3600" b="1" dirty="0"/>
          </a:p>
        </p:txBody>
      </p:sp>
      <p:sp>
        <p:nvSpPr>
          <p:cNvPr id="3" name="Tijdelijke aanduiding voor inhoud 2"/>
          <p:cNvSpPr>
            <a:spLocks noGrp="1"/>
          </p:cNvSpPr>
          <p:nvPr>
            <p:ph idx="1"/>
          </p:nvPr>
        </p:nvSpPr>
        <p:spPr>
          <a:xfrm>
            <a:off x="539552" y="2188021"/>
            <a:ext cx="8373616" cy="4669979"/>
          </a:xfrm>
        </p:spPr>
        <p:txBody>
          <a:bodyPr>
            <a:normAutofit fontScale="77500" lnSpcReduction="20000"/>
          </a:bodyPr>
          <a:lstStyle/>
          <a:p>
            <a:r>
              <a:rPr lang="nl-BE" dirty="0" smtClean="0"/>
              <a:t>Belang van de rol van de deelstaten in de veiligheidsketen: bij milieumisdrijven, verkeersveiligheid, sociale fraude, geweldmisdrijven tegen persoon, </a:t>
            </a:r>
            <a:r>
              <a:rPr lang="nl-BE" dirty="0" err="1" smtClean="0"/>
              <a:t>enzo</a:t>
            </a:r>
            <a:r>
              <a:rPr lang="nl-BE" dirty="0" smtClean="0"/>
              <a:t>.</a:t>
            </a:r>
          </a:p>
          <a:p>
            <a:endParaRPr lang="nl-BE" dirty="0" smtClean="0"/>
          </a:p>
          <a:p>
            <a:r>
              <a:rPr lang="nl-BE" dirty="0" smtClean="0"/>
              <a:t>Aandacht voor radicalisering: Vlaanderen voert een actief beleid inzake de preventie van radicalisering en wil hier verder op inzetten.</a:t>
            </a:r>
          </a:p>
          <a:p>
            <a:endParaRPr lang="nl-BE" dirty="0" smtClean="0"/>
          </a:p>
          <a:p>
            <a:r>
              <a:rPr lang="nl-BE" dirty="0" smtClean="0"/>
              <a:t>Bestuurlijke handhaving en informatie-uitwisseling: een essentieel onderdeel van de integrale aanpak van georganiseerde misdaad. Vlaanderen wil dit mee onderzoeken.</a:t>
            </a:r>
            <a:endParaRPr lang="fr-BE"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84" y="30114"/>
            <a:ext cx="110371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3095836" y="390130"/>
            <a:ext cx="334837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nl-BE" sz="3200" dirty="0" smtClean="0"/>
              <a:t>Geert BOURGEOIS</a:t>
            </a:r>
            <a:endParaRPr lang="fr-BE" sz="3200" dirty="0"/>
          </a:p>
        </p:txBody>
      </p:sp>
    </p:spTree>
    <p:extLst>
      <p:ext uri="{BB962C8B-B14F-4D97-AF65-F5344CB8AC3E}">
        <p14:creationId xmlns:p14="http://schemas.microsoft.com/office/powerpoint/2010/main" val="2865350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844824"/>
            <a:ext cx="8229600" cy="4525963"/>
          </a:xfrm>
        </p:spPr>
        <p:txBody>
          <a:bodyPr>
            <a:normAutofit/>
          </a:bodyPr>
          <a:lstStyle/>
          <a:p>
            <a:r>
              <a:rPr lang="fr-BE" dirty="0" smtClean="0"/>
              <a:t>Concertation fructueuse entre fédéral et entités fédérées</a:t>
            </a:r>
          </a:p>
          <a:p>
            <a:endParaRPr lang="fr-BE" dirty="0" smtClean="0"/>
          </a:p>
          <a:p>
            <a:r>
              <a:rPr lang="fr-BE" dirty="0" smtClean="0"/>
              <a:t>Apports de la Wallonie : prévention du radicalisme, sécurité routière, fraude sociale et fiscale, environnement et bien-être animal</a:t>
            </a:r>
          </a:p>
          <a:p>
            <a:endParaRPr lang="fr-BE" dirty="0"/>
          </a:p>
          <a:p>
            <a:r>
              <a:rPr lang="fr-BE" dirty="0" smtClean="0"/>
              <a:t>Point d’attention : la traduction sur le terrain</a:t>
            </a:r>
            <a:endParaRPr lang="fr-B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110371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3095836" y="476672"/>
            <a:ext cx="295232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3200" dirty="0" smtClean="0"/>
              <a:t>Paul MAGNETTE </a:t>
            </a:r>
            <a:endParaRPr lang="fr-BE" sz="3200" dirty="0"/>
          </a:p>
        </p:txBody>
      </p:sp>
    </p:spTree>
    <p:extLst>
      <p:ext uri="{BB962C8B-B14F-4D97-AF65-F5344CB8AC3E}">
        <p14:creationId xmlns:p14="http://schemas.microsoft.com/office/powerpoint/2010/main" val="2680933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700808"/>
            <a:ext cx="8229600" cy="4525963"/>
          </a:xfrm>
        </p:spPr>
        <p:txBody>
          <a:bodyPr>
            <a:normAutofit fontScale="92500" lnSpcReduction="20000"/>
          </a:bodyPr>
          <a:lstStyle/>
          <a:p>
            <a:r>
              <a:rPr lang="fr-BE" dirty="0" err="1" smtClean="0"/>
              <a:t>Einbeziehung</a:t>
            </a:r>
            <a:r>
              <a:rPr lang="fr-BE" dirty="0" smtClean="0"/>
              <a:t> der </a:t>
            </a:r>
            <a:r>
              <a:rPr lang="fr-BE" dirty="0" err="1" smtClean="0"/>
              <a:t>Gliedstaaten</a:t>
            </a:r>
            <a:r>
              <a:rPr lang="fr-BE" dirty="0"/>
              <a:t> </a:t>
            </a:r>
            <a:r>
              <a:rPr lang="fr-BE" dirty="0" smtClean="0"/>
              <a:t/>
            </a:r>
            <a:br>
              <a:rPr lang="fr-BE" dirty="0" smtClean="0"/>
            </a:br>
            <a:r>
              <a:rPr lang="fr-BE" sz="3000" i="1" dirty="0" smtClean="0"/>
              <a:t>Intégration des entités fédérées</a:t>
            </a:r>
          </a:p>
          <a:p>
            <a:endParaRPr lang="fr-BE" dirty="0" smtClean="0"/>
          </a:p>
          <a:p>
            <a:r>
              <a:rPr lang="de-DE" dirty="0" smtClean="0"/>
              <a:t>Strategie zur Vorbeugung von gewaltsamem Radikalismus in der Deutschsprachigen Gemeinschaft</a:t>
            </a:r>
            <a:r>
              <a:rPr lang="nl-BE" dirty="0" smtClean="0"/>
              <a:t/>
            </a:r>
            <a:br>
              <a:rPr lang="nl-BE" dirty="0" smtClean="0"/>
            </a:br>
            <a:r>
              <a:rPr lang="fr-BE" sz="3000" i="1" dirty="0" smtClean="0"/>
              <a:t>Stratégie de prévention du radicalisme violent en Communauté germanophone</a:t>
            </a:r>
          </a:p>
          <a:p>
            <a:endParaRPr lang="nl-BE" i="1" dirty="0" smtClean="0"/>
          </a:p>
          <a:p>
            <a:r>
              <a:rPr lang="fr-BE" dirty="0" err="1" smtClean="0"/>
              <a:t>Grenzüberschreitende</a:t>
            </a:r>
            <a:r>
              <a:rPr lang="fr-BE" dirty="0" smtClean="0"/>
              <a:t> </a:t>
            </a:r>
            <a:r>
              <a:rPr lang="fr-BE" dirty="0" err="1" smtClean="0"/>
              <a:t>Zusammenarbeit</a:t>
            </a:r>
            <a:r>
              <a:rPr lang="fr-BE" dirty="0" smtClean="0"/>
              <a:t/>
            </a:r>
            <a:br>
              <a:rPr lang="fr-BE" dirty="0" smtClean="0"/>
            </a:br>
            <a:r>
              <a:rPr lang="fr-BE" sz="3000" i="1" dirty="0" smtClean="0"/>
              <a:t>Coopération transfrontalière</a:t>
            </a:r>
            <a:endParaRPr lang="fr-BE" sz="3000" i="1"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110371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p:cNvSpPr txBox="1"/>
          <p:nvPr/>
        </p:nvSpPr>
        <p:spPr>
          <a:xfrm>
            <a:off x="3275856" y="404665"/>
            <a:ext cx="259228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sz="3200" dirty="0" smtClean="0"/>
              <a:t>Oliver PAASCH</a:t>
            </a:r>
            <a:endParaRPr lang="fr-BE" sz="3200" dirty="0"/>
          </a:p>
        </p:txBody>
      </p:sp>
    </p:spTree>
    <p:extLst>
      <p:ext uri="{BB962C8B-B14F-4D97-AF65-F5344CB8AC3E}">
        <p14:creationId xmlns:p14="http://schemas.microsoft.com/office/powerpoint/2010/main" val="4198400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62500" lnSpcReduction="20000"/>
          </a:bodyPr>
          <a:lstStyle/>
          <a:p>
            <a:pPr>
              <a:buNone/>
            </a:pPr>
            <a:r>
              <a:rPr lang="fr-FR" sz="3600" b="1" dirty="0" smtClean="0"/>
              <a:t>1) Une saine concertation et une collaboration constructive</a:t>
            </a:r>
          </a:p>
          <a:p>
            <a:r>
              <a:rPr lang="fr-FR" dirty="0" smtClean="0"/>
              <a:t>La Fédération Wallonie-Bruxelles salue la dynamique qui a animé les différents travaux qui ont abouti au PNS et à la NCSI. Nos demandes ont été entendues et intégrées. La CIM sécurité est l’exemple de concertation qui nous souhaiterions voir au sein de tous les espaces de dialogue entre Entités fédérées et Fédéral</a:t>
            </a:r>
          </a:p>
          <a:p>
            <a:pPr>
              <a:buNone/>
            </a:pPr>
            <a:r>
              <a:rPr lang="fr-BE" sz="3600" b="1" dirty="0" smtClean="0"/>
              <a:t>2) Les personnes au cœur de la réflexion</a:t>
            </a:r>
          </a:p>
          <a:p>
            <a:r>
              <a:rPr lang="fr-FR" dirty="0" smtClean="0"/>
              <a:t>La FWB a, de manière générale et transversale, souhaité intégrer la </a:t>
            </a:r>
            <a:r>
              <a:rPr lang="fr-FR" b="1" dirty="0" smtClean="0"/>
              <a:t>prévention  et les victimes </a:t>
            </a:r>
            <a:r>
              <a:rPr lang="fr-FR" dirty="0" smtClean="0"/>
              <a:t>dans tous les domaines abordés par les textes de la NCSI et du PNS</a:t>
            </a:r>
          </a:p>
          <a:p>
            <a:pPr lvl="0">
              <a:buNone/>
            </a:pPr>
            <a:r>
              <a:rPr lang="fr-BE" sz="3600" b="1" dirty="0" smtClean="0"/>
              <a:t>3) </a:t>
            </a:r>
            <a:r>
              <a:rPr lang="fr-FR" sz="3600" b="1" dirty="0" smtClean="0"/>
              <a:t>Points d’attention pour la FWB </a:t>
            </a:r>
            <a:r>
              <a:rPr lang="fr-BE" sz="3600" b="1" dirty="0" smtClean="0"/>
              <a:t> : </a:t>
            </a:r>
          </a:p>
          <a:p>
            <a:pPr lvl="0"/>
            <a:r>
              <a:rPr lang="fr-BE" dirty="0" smtClean="0"/>
              <a:t>Radicalisation, extrémisme violent et terrorisme</a:t>
            </a:r>
          </a:p>
          <a:p>
            <a:pPr lvl="0"/>
            <a:r>
              <a:rPr lang="fr-BE" dirty="0" smtClean="0"/>
              <a:t>Traite et trafic des êtres humains</a:t>
            </a:r>
          </a:p>
          <a:p>
            <a:pPr lvl="0"/>
            <a:r>
              <a:rPr lang="fr-FR" dirty="0" smtClean="0"/>
              <a:t>Criminalité violente, atteinte à l’intégrité de la personne et discrimination </a:t>
            </a:r>
          </a:p>
          <a:p>
            <a:pPr lvl="0"/>
            <a:r>
              <a:rPr lang="fr-FR" dirty="0" smtClean="0"/>
              <a:t>Les violences : </a:t>
            </a:r>
            <a:r>
              <a:rPr lang="fr-FR" i="1" dirty="0" smtClean="0"/>
              <a:t>intrafamiliales ; sexuelles (sur des mineurs et majeurs)</a:t>
            </a:r>
            <a:endParaRPr lang="fr-BE"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110371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3221850" y="332656"/>
            <a:ext cx="293432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3200" dirty="0" smtClean="0"/>
              <a:t>Rudy DEMOTTE</a:t>
            </a:r>
          </a:p>
        </p:txBody>
      </p:sp>
    </p:spTree>
    <p:extLst>
      <p:ext uri="{BB962C8B-B14F-4D97-AF65-F5344CB8AC3E}">
        <p14:creationId xmlns:p14="http://schemas.microsoft.com/office/powerpoint/2010/main" val="1284309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77500" lnSpcReduction="20000"/>
          </a:bodyPr>
          <a:lstStyle/>
          <a:p>
            <a:r>
              <a:rPr lang="fr-BE" sz="3100" b="1" dirty="0" smtClean="0"/>
              <a:t>Les Maisons de Justice</a:t>
            </a:r>
          </a:p>
          <a:p>
            <a:r>
              <a:rPr lang="fr-BE" sz="3100" b="1" dirty="0" smtClean="0"/>
              <a:t>Une attention particulière aux victimes</a:t>
            </a:r>
          </a:p>
          <a:p>
            <a:pPr lvl="1"/>
            <a:r>
              <a:rPr lang="fr-BE" sz="2300" dirty="0" smtClean="0"/>
              <a:t>Améliorer le passage entre la 1</a:t>
            </a:r>
            <a:r>
              <a:rPr lang="fr-BE" sz="2300" baseline="30000" dirty="0" smtClean="0"/>
              <a:t>ere</a:t>
            </a:r>
            <a:r>
              <a:rPr lang="fr-BE" sz="2300" dirty="0" smtClean="0"/>
              <a:t> ligne (l’assistance policière) et la seconde ligne (les MJ)</a:t>
            </a:r>
          </a:p>
          <a:p>
            <a:pPr lvl="1"/>
            <a:r>
              <a:rPr lang="fr-BE" sz="2300" dirty="0" smtClean="0"/>
              <a:t>Accord de coopération </a:t>
            </a:r>
          </a:p>
          <a:p>
            <a:pPr lvl="1"/>
            <a:r>
              <a:rPr lang="fr-BE" sz="2300" dirty="0" smtClean="0"/>
              <a:t>Les violences intrafamiliales</a:t>
            </a:r>
          </a:p>
          <a:p>
            <a:pPr lvl="1"/>
            <a:r>
              <a:rPr lang="fr-BE" sz="2300" dirty="0" smtClean="0"/>
              <a:t>Les Violences sexuelles sur des majeurs</a:t>
            </a:r>
          </a:p>
          <a:p>
            <a:pPr lvl="1"/>
            <a:r>
              <a:rPr lang="fr-BE" sz="2300" dirty="0" smtClean="0"/>
              <a:t>Les Violences sexuelles sur des mineurs</a:t>
            </a:r>
          </a:p>
          <a:p>
            <a:pPr lvl="1"/>
            <a:endParaRPr lang="fr-BE" sz="2000" dirty="0" smtClean="0"/>
          </a:p>
          <a:p>
            <a:pPr lvl="0"/>
            <a:r>
              <a:rPr lang="fr-BE" sz="3100" b="1" dirty="0" smtClean="0"/>
              <a:t>Lutte contre le racisme et la discrimination</a:t>
            </a:r>
            <a:endParaRPr lang="fr-BE" sz="3100" dirty="0" smtClean="0"/>
          </a:p>
          <a:p>
            <a:pPr lvl="0"/>
            <a:r>
              <a:rPr lang="fr-BE" sz="3100" b="1" dirty="0" smtClean="0"/>
              <a:t>Radicalisation, extrémisme violent et terrorisme</a:t>
            </a:r>
          </a:p>
          <a:p>
            <a:pPr>
              <a:buFont typeface="Wingdings" panose="05000000000000000000" pitchFamily="2" charset="2"/>
              <a:buChar char="Ø"/>
            </a:pPr>
            <a:r>
              <a:rPr lang="fr-BE" sz="2300" dirty="0" smtClean="0"/>
              <a:t>Nouveau dispositif de prévention et de lutte contre le radicalisme afin d’améliorer la prise en charge des personnes confrontées à des phénomènes de radicalisation violente ainsi que de leurs proches par la création d’un centre. </a:t>
            </a:r>
          </a:p>
          <a:p>
            <a:endParaRPr lang="fr-BE"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110371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2996923" y="280727"/>
            <a:ext cx="3150155"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fr-FR"/>
            </a:defPPr>
            <a:lvl1pPr>
              <a:defRPr sz="2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fr-BE" sz="3200" dirty="0" smtClean="0"/>
              <a:t>Rachid MADRANE</a:t>
            </a:r>
            <a:endParaRPr lang="fr-BE" sz="3200" dirty="0"/>
          </a:p>
        </p:txBody>
      </p:sp>
    </p:spTree>
    <p:extLst>
      <p:ext uri="{BB962C8B-B14F-4D97-AF65-F5344CB8AC3E}">
        <p14:creationId xmlns:p14="http://schemas.microsoft.com/office/powerpoint/2010/main" val="2075163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683567" y="404664"/>
            <a:ext cx="1208895" cy="792088"/>
          </a:xfrm>
          <a:prstGeom prst="rect">
            <a:avLst/>
          </a:prstGeom>
        </p:spPr>
      </p:pic>
      <p:sp>
        <p:nvSpPr>
          <p:cNvPr id="5" name="Tekstvak 4"/>
          <p:cNvSpPr txBox="1"/>
          <p:nvPr/>
        </p:nvSpPr>
        <p:spPr>
          <a:xfrm>
            <a:off x="1763688" y="404664"/>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44083"/>
            <a:ext cx="1128523" cy="810915"/>
          </a:xfrm>
          <a:prstGeom prst="rect">
            <a:avLst/>
          </a:prstGeom>
        </p:spPr>
      </p:pic>
      <p:sp>
        <p:nvSpPr>
          <p:cNvPr id="10" name="Tekstvak 9"/>
          <p:cNvSpPr txBox="1"/>
          <p:nvPr/>
        </p:nvSpPr>
        <p:spPr>
          <a:xfrm>
            <a:off x="5855552" y="312330"/>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pic>
        <p:nvPicPr>
          <p:cNvPr id="2" name="Picture 2" descr="C:\Users\lvandongen\AppData\Local\Microsoft\Windows\Temporary Internet Files\Content.Outlook\8QC7U0RW\Knipsel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199164"/>
            <a:ext cx="4140460" cy="540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55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683567" y="404664"/>
            <a:ext cx="1208895" cy="792088"/>
          </a:xfrm>
          <a:prstGeom prst="rect">
            <a:avLst/>
          </a:prstGeom>
        </p:spPr>
      </p:pic>
      <p:sp>
        <p:nvSpPr>
          <p:cNvPr id="12" name="Tekstvak 11"/>
          <p:cNvSpPr txBox="1"/>
          <p:nvPr/>
        </p:nvSpPr>
        <p:spPr>
          <a:xfrm>
            <a:off x="1763688" y="404664"/>
            <a:ext cx="2232248" cy="646331"/>
          </a:xfrm>
          <a:prstGeom prst="rect">
            <a:avLst/>
          </a:prstGeom>
          <a:noFill/>
        </p:spPr>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385838"/>
            <a:ext cx="1128523" cy="810915"/>
          </a:xfrm>
          <a:prstGeom prst="rect">
            <a:avLst/>
          </a:prstGeom>
        </p:spPr>
      </p:pic>
      <p:sp>
        <p:nvSpPr>
          <p:cNvPr id="14" name="Tekstvak 13"/>
          <p:cNvSpPr txBox="1"/>
          <p:nvPr/>
        </p:nvSpPr>
        <p:spPr>
          <a:xfrm>
            <a:off x="5868144" y="385838"/>
            <a:ext cx="3024336" cy="830997"/>
          </a:xfrm>
          <a:prstGeom prst="rect">
            <a:avLst/>
          </a:prstGeom>
          <a:noFill/>
        </p:spPr>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graphicFrame>
        <p:nvGraphicFramePr>
          <p:cNvPr id="15" name="Tabel 14"/>
          <p:cNvGraphicFramePr>
            <a:graphicFrameLocks noGrp="1"/>
          </p:cNvGraphicFramePr>
          <p:nvPr>
            <p:extLst>
              <p:ext uri="{D42A27DB-BD31-4B8C-83A1-F6EECF244321}">
                <p14:modId xmlns:p14="http://schemas.microsoft.com/office/powerpoint/2010/main" val="3080927069"/>
              </p:ext>
            </p:extLst>
          </p:nvPr>
        </p:nvGraphicFramePr>
        <p:xfrm>
          <a:off x="217283" y="190123"/>
          <a:ext cx="8727541" cy="1339913"/>
        </p:xfrm>
        <a:graphic>
          <a:graphicData uri="http://schemas.openxmlformats.org/drawingml/2006/table">
            <a:tbl>
              <a:tblPr/>
              <a:tblGrid>
                <a:gridCol w="4173648"/>
                <a:gridCol w="4553893"/>
              </a:tblGrid>
              <a:tr h="1339913">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C:\Users\lvandongen\AppData\Local\Microsoft\Windows\Temporary Internet Files\Content.Outlook\8QC7U0RW\Knipsel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22" y="1698364"/>
            <a:ext cx="3744416" cy="48843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750" t="31429" r="30250" b="11020"/>
          <a:stretch/>
        </p:blipFill>
        <p:spPr bwMode="auto">
          <a:xfrm>
            <a:off x="4644008" y="1698364"/>
            <a:ext cx="4248471" cy="488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14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lstStyle/>
          <a:p>
            <a:r>
              <a:rPr lang="fr-BE" dirty="0" smtClean="0"/>
              <a:t>Importance NCSI</a:t>
            </a:r>
            <a:endParaRPr lang="fr-BE" dirty="0"/>
          </a:p>
        </p:txBody>
      </p:sp>
      <p:sp>
        <p:nvSpPr>
          <p:cNvPr id="3" name="Tijdelijke aanduiding voor inhoud 2"/>
          <p:cNvSpPr>
            <a:spLocks noGrp="1"/>
          </p:cNvSpPr>
          <p:nvPr>
            <p:ph idx="1"/>
          </p:nvPr>
        </p:nvSpPr>
        <p:spPr>
          <a:xfrm>
            <a:off x="457199" y="2276872"/>
            <a:ext cx="8229600" cy="4525963"/>
          </a:xfrm>
        </p:spPr>
        <p:txBody>
          <a:bodyPr>
            <a:normAutofit fontScale="70000" lnSpcReduction="20000"/>
          </a:bodyPr>
          <a:lstStyle/>
          <a:p>
            <a:pPr marL="285750" lvl="0" indent="-285750">
              <a:defRPr/>
            </a:pPr>
            <a:r>
              <a:rPr lang="fr-FR" dirty="0"/>
              <a:t>La </a:t>
            </a:r>
            <a:r>
              <a:rPr lang="fr-FR" dirty="0" smtClean="0"/>
              <a:t>Note-cadre </a:t>
            </a:r>
            <a:r>
              <a:rPr lang="fr-FR" dirty="0"/>
              <a:t>offre un </a:t>
            </a:r>
            <a:r>
              <a:rPr lang="fr-FR" b="1" dirty="0"/>
              <a:t>cadre de référence stratégique </a:t>
            </a:r>
            <a:r>
              <a:rPr lang="fr-FR" dirty="0"/>
              <a:t>pour la politique de sécurité de tous les gouvernements et acteurs politiques du pays  </a:t>
            </a:r>
          </a:p>
          <a:p>
            <a:pPr marL="285750" lvl="0" indent="-285750">
              <a:defRPr/>
            </a:pPr>
            <a:r>
              <a:rPr lang="fr-FR" dirty="0"/>
              <a:t>Une </a:t>
            </a:r>
            <a:r>
              <a:rPr lang="fr-FR" b="1" dirty="0"/>
              <a:t>approche intégrale sur l’ensemble de la chaîne de sécurité</a:t>
            </a:r>
            <a:r>
              <a:rPr lang="fr-FR" dirty="0"/>
              <a:t>, avec implication active des entités fédérées en fonction de leurs compétences (post 6</a:t>
            </a:r>
            <a:r>
              <a:rPr lang="fr-FR" baseline="30000" dirty="0"/>
              <a:t>e</a:t>
            </a:r>
            <a:r>
              <a:rPr lang="fr-FR" dirty="0"/>
              <a:t> réforme de l’Etat)</a:t>
            </a:r>
          </a:p>
          <a:p>
            <a:pPr marL="285750" lvl="0" indent="-285750">
              <a:defRPr/>
            </a:pPr>
            <a:r>
              <a:rPr lang="fr-FR" dirty="0"/>
              <a:t>Une société plus sûre grâce à une </a:t>
            </a:r>
            <a:r>
              <a:rPr lang="fr-FR" b="1" dirty="0"/>
              <a:t>approche stratégique intégrée</a:t>
            </a:r>
            <a:r>
              <a:rPr lang="fr-FR" dirty="0"/>
              <a:t>: la sécurité n’est pas une tâche de la police et la justice seules (également de l’enseignement, du soutien social, de la lutte contre la pauvreté</a:t>
            </a:r>
            <a:r>
              <a:rPr lang="fr-FR" dirty="0" smtClean="0"/>
              <a:t>, </a:t>
            </a:r>
            <a:r>
              <a:rPr lang="fr-FR" dirty="0"/>
              <a:t>l’inégalité des chances et la discrimination, …)</a:t>
            </a:r>
          </a:p>
          <a:p>
            <a:pPr marL="285750" lvl="0" indent="-285750">
              <a:defRPr/>
            </a:pPr>
            <a:r>
              <a:rPr lang="fr-FR" b="1" dirty="0"/>
              <a:t>Sécurité = droit fondamental </a:t>
            </a:r>
            <a:r>
              <a:rPr lang="fr-FR" dirty="0"/>
              <a:t>dans un Etat de droit démocratique, est une mission de base des autorités mais avec une responsabilité sociale partagée</a:t>
            </a:r>
          </a:p>
          <a:p>
            <a:endParaRPr lang="fr-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683567" y="404664"/>
            <a:ext cx="1208895" cy="792088"/>
          </a:xfrm>
          <a:prstGeom prst="rect">
            <a:avLst/>
          </a:prstGeom>
        </p:spPr>
      </p:pic>
      <p:sp>
        <p:nvSpPr>
          <p:cNvPr id="5" name="Tekstvak 4"/>
          <p:cNvSpPr txBox="1"/>
          <p:nvPr/>
        </p:nvSpPr>
        <p:spPr>
          <a:xfrm>
            <a:off x="1763688" y="404664"/>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44083"/>
            <a:ext cx="1128523" cy="810915"/>
          </a:xfrm>
          <a:prstGeom prst="rect">
            <a:avLst/>
          </a:prstGeom>
        </p:spPr>
      </p:pic>
      <p:sp>
        <p:nvSpPr>
          <p:cNvPr id="7" name="Tekstvak 6"/>
          <p:cNvSpPr txBox="1"/>
          <p:nvPr/>
        </p:nvSpPr>
        <p:spPr>
          <a:xfrm>
            <a:off x="5855552" y="312330"/>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spTree>
    <p:extLst>
      <p:ext uri="{BB962C8B-B14F-4D97-AF65-F5344CB8AC3E}">
        <p14:creationId xmlns:p14="http://schemas.microsoft.com/office/powerpoint/2010/main" val="842053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908720"/>
            <a:ext cx="8229600" cy="1143000"/>
          </a:xfrm>
        </p:spPr>
        <p:txBody>
          <a:bodyPr/>
          <a:lstStyle/>
          <a:p>
            <a:r>
              <a:rPr lang="fr-BE" dirty="0" smtClean="0"/>
              <a:t>Cadre Légal NCSI</a:t>
            </a:r>
            <a:endParaRPr lang="fr-BE" dirty="0"/>
          </a:p>
        </p:txBody>
      </p:sp>
      <p:sp>
        <p:nvSpPr>
          <p:cNvPr id="3" name="Tijdelijke aanduiding voor inhoud 2"/>
          <p:cNvSpPr>
            <a:spLocks noGrp="1"/>
          </p:cNvSpPr>
          <p:nvPr>
            <p:ph idx="1"/>
          </p:nvPr>
        </p:nvSpPr>
        <p:spPr>
          <a:xfrm>
            <a:off x="457199" y="2060848"/>
            <a:ext cx="8229600" cy="4525963"/>
          </a:xfrm>
        </p:spPr>
        <p:txBody>
          <a:bodyPr>
            <a:normAutofit fontScale="62500" lnSpcReduction="20000"/>
          </a:bodyPr>
          <a:lstStyle/>
          <a:p>
            <a:pPr marL="0" indent="0">
              <a:buNone/>
              <a:defRPr/>
            </a:pPr>
            <a:r>
              <a:rPr lang="fr-BE" sz="4000" b="1" dirty="0"/>
              <a:t>Accord de coopération du 7/01/2014</a:t>
            </a:r>
            <a:br>
              <a:rPr lang="fr-BE" sz="4000" b="1" dirty="0"/>
            </a:br>
            <a:r>
              <a:rPr lang="fr-BE" sz="4000" b="1" dirty="0"/>
              <a:t>polit. criminelle et polit. de sécurité</a:t>
            </a:r>
          </a:p>
          <a:p>
            <a:pPr marL="285750" indent="-285750">
              <a:defRPr/>
            </a:pPr>
            <a:r>
              <a:rPr lang="fr-FR" dirty="0"/>
              <a:t>Projet de Note-cadre de Sécurité Intégrale soumis par les ministres de l’Intérieur et de la Justice à la </a:t>
            </a:r>
            <a:r>
              <a:rPr lang="fr-FR" u="sng" dirty="0"/>
              <a:t>Conférence interministérielle de politique de maintien et de gestion de la sécurité</a:t>
            </a:r>
            <a:r>
              <a:rPr lang="fr-FR" dirty="0"/>
              <a:t> (art. 7 AC).</a:t>
            </a:r>
          </a:p>
          <a:p>
            <a:pPr marL="285750" indent="-285750">
              <a:defRPr/>
            </a:pPr>
            <a:r>
              <a:rPr lang="fr-FR" dirty="0"/>
              <a:t>Participation active des membres CIM</a:t>
            </a:r>
          </a:p>
          <a:p>
            <a:pPr marL="285750" indent="-285750">
              <a:defRPr/>
            </a:pPr>
            <a:r>
              <a:rPr lang="fr-FR" dirty="0"/>
              <a:t>Groupe d’experts (</a:t>
            </a:r>
            <a:r>
              <a:rPr lang="fr-FR" dirty="0" err="1"/>
              <a:t>Fijnaut</a:t>
            </a:r>
            <a:r>
              <a:rPr lang="fr-FR" dirty="0"/>
              <a:t>-De </a:t>
            </a:r>
            <a:r>
              <a:rPr lang="fr-FR" dirty="0" err="1"/>
              <a:t>Ruyver</a:t>
            </a:r>
            <a:r>
              <a:rPr lang="fr-FR" dirty="0"/>
              <a:t>)</a:t>
            </a:r>
          </a:p>
          <a:p>
            <a:pPr marL="285750" indent="-285750">
              <a:defRPr/>
            </a:pPr>
            <a:r>
              <a:rPr lang="fr-FR" dirty="0"/>
              <a:t>Avis du Collège PG</a:t>
            </a:r>
          </a:p>
          <a:p>
            <a:pPr marL="0" indent="0">
              <a:buNone/>
              <a:defRPr/>
            </a:pPr>
            <a:r>
              <a:rPr lang="fr-FR" sz="4000" b="1" dirty="0"/>
              <a:t>Accord Gouvernemental</a:t>
            </a:r>
          </a:p>
          <a:p>
            <a:r>
              <a:rPr lang="fr-FR" dirty="0" smtClean="0"/>
              <a:t>Le Conseil National de Sécurité sera impliqué lors de l’élaboration de la note-­cadre et sera consulté dans le cadre des tâches de préparation de la politique.</a:t>
            </a:r>
          </a:p>
          <a:p>
            <a:r>
              <a:rPr lang="fr-FR" dirty="0" smtClean="0"/>
              <a:t>Cette note-­cadre sera achevée avant finalisation du prochain PNS. Dans ce cadre, le nombre de phénomènes criminels prioritaires sera limité.</a:t>
            </a:r>
          </a:p>
          <a:p>
            <a:endParaRPr lang="fr-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683567" y="404664"/>
            <a:ext cx="1208895" cy="792088"/>
          </a:xfrm>
          <a:prstGeom prst="rect">
            <a:avLst/>
          </a:prstGeom>
        </p:spPr>
      </p:pic>
      <p:sp>
        <p:nvSpPr>
          <p:cNvPr id="5" name="Tekstvak 4"/>
          <p:cNvSpPr txBox="1"/>
          <p:nvPr/>
        </p:nvSpPr>
        <p:spPr>
          <a:xfrm>
            <a:off x="1763688" y="404664"/>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44083"/>
            <a:ext cx="1128523" cy="810915"/>
          </a:xfrm>
          <a:prstGeom prst="rect">
            <a:avLst/>
          </a:prstGeom>
        </p:spPr>
      </p:pic>
      <p:sp>
        <p:nvSpPr>
          <p:cNvPr id="7" name="Tekstvak 6"/>
          <p:cNvSpPr txBox="1"/>
          <p:nvPr/>
        </p:nvSpPr>
        <p:spPr>
          <a:xfrm>
            <a:off x="5855552" y="312330"/>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spTree>
    <p:extLst>
      <p:ext uri="{BB962C8B-B14F-4D97-AF65-F5344CB8AC3E}">
        <p14:creationId xmlns:p14="http://schemas.microsoft.com/office/powerpoint/2010/main" val="28062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1143000"/>
          </a:xfrm>
        </p:spPr>
        <p:txBody>
          <a:bodyPr>
            <a:normAutofit/>
          </a:bodyPr>
          <a:lstStyle/>
          <a:p>
            <a:r>
              <a:rPr lang="fr-BE" dirty="0" smtClean="0"/>
              <a:t>Phénomènes</a:t>
            </a:r>
            <a:endParaRPr lang="fr-BE" dirty="0"/>
          </a:p>
        </p:txBody>
      </p:sp>
      <p:sp>
        <p:nvSpPr>
          <p:cNvPr id="3" name="Tijdelijke aanduiding voor inhoud 2"/>
          <p:cNvSpPr>
            <a:spLocks noGrp="1"/>
          </p:cNvSpPr>
          <p:nvPr>
            <p:ph idx="1"/>
          </p:nvPr>
        </p:nvSpPr>
        <p:spPr>
          <a:xfrm>
            <a:off x="467544" y="2060848"/>
            <a:ext cx="8229600" cy="4525963"/>
          </a:xfrm>
        </p:spPr>
        <p:txBody>
          <a:bodyPr>
            <a:normAutofit fontScale="62500" lnSpcReduction="20000"/>
          </a:bodyPr>
          <a:lstStyle/>
          <a:p>
            <a:pPr algn="just">
              <a:lnSpc>
                <a:spcPct val="107000"/>
              </a:lnSpc>
              <a:spcBef>
                <a:spcPts val="0"/>
              </a:spcBef>
              <a:spcAft>
                <a:spcPts val="600"/>
              </a:spcAft>
              <a:buFont typeface="Calibri"/>
              <a:buChar char="-"/>
              <a:defRPr/>
            </a:pPr>
            <a:r>
              <a:rPr lang="fr-BE" dirty="0">
                <a:ea typeface="Calibri"/>
                <a:cs typeface="Times New Roman"/>
              </a:rPr>
              <a:t>Radicalisation, extrémisme violent &amp; terrorisme (y compris la polarisation)</a:t>
            </a:r>
          </a:p>
          <a:p>
            <a:pPr algn="just">
              <a:lnSpc>
                <a:spcPct val="107000"/>
              </a:lnSpc>
              <a:spcBef>
                <a:spcPts val="0"/>
              </a:spcBef>
              <a:spcAft>
                <a:spcPts val="600"/>
              </a:spcAft>
              <a:buFont typeface="Calibri"/>
              <a:buChar char="-"/>
              <a:defRPr/>
            </a:pPr>
            <a:r>
              <a:rPr lang="fr-BE" dirty="0">
                <a:ea typeface="Calibri"/>
                <a:cs typeface="Times New Roman"/>
              </a:rPr>
              <a:t>Trafic et traite des êtres humains</a:t>
            </a:r>
          </a:p>
          <a:p>
            <a:pPr algn="just">
              <a:lnSpc>
                <a:spcPct val="107000"/>
              </a:lnSpc>
              <a:spcBef>
                <a:spcPts val="0"/>
              </a:spcBef>
              <a:spcAft>
                <a:spcPts val="600"/>
              </a:spcAft>
              <a:buFont typeface="Calibri"/>
              <a:buChar char="-"/>
              <a:defRPr/>
            </a:pPr>
            <a:r>
              <a:rPr lang="fr-BE" dirty="0">
                <a:ea typeface="Calibri"/>
                <a:cs typeface="Times New Roman"/>
              </a:rPr>
              <a:t>Actualisation d’une politique intégrale et intégrée en matière de drogues</a:t>
            </a:r>
          </a:p>
          <a:p>
            <a:pPr algn="just">
              <a:lnSpc>
                <a:spcPct val="107000"/>
              </a:lnSpc>
              <a:spcBef>
                <a:spcPts val="0"/>
              </a:spcBef>
              <a:spcAft>
                <a:spcPts val="600"/>
              </a:spcAft>
              <a:buFont typeface="Calibri"/>
              <a:buChar char="-"/>
              <a:defRPr/>
            </a:pPr>
            <a:r>
              <a:rPr lang="fr-BE" dirty="0">
                <a:ea typeface="Calibri"/>
                <a:cs typeface="Times New Roman"/>
              </a:rPr>
              <a:t>Fraude sociale et fiscale</a:t>
            </a:r>
          </a:p>
          <a:p>
            <a:pPr algn="just">
              <a:lnSpc>
                <a:spcPct val="107000"/>
              </a:lnSpc>
              <a:spcBef>
                <a:spcPts val="0"/>
              </a:spcBef>
              <a:spcAft>
                <a:spcPts val="600"/>
              </a:spcAft>
              <a:buFont typeface="Calibri"/>
              <a:buChar char="-"/>
              <a:defRPr/>
            </a:pPr>
            <a:r>
              <a:rPr lang="fr-BE" dirty="0">
                <a:ea typeface="Calibri"/>
                <a:cs typeface="Times New Roman"/>
              </a:rPr>
              <a:t>Cybercriminalité et </a:t>
            </a:r>
            <a:r>
              <a:rPr lang="fr-BE" dirty="0" err="1">
                <a:ea typeface="Calibri"/>
                <a:cs typeface="Times New Roman"/>
              </a:rPr>
              <a:t>cybersécurité</a:t>
            </a:r>
            <a:endParaRPr lang="fr-BE" dirty="0">
              <a:ea typeface="Calibri"/>
              <a:cs typeface="Times New Roman"/>
            </a:endParaRPr>
          </a:p>
          <a:p>
            <a:pPr algn="just">
              <a:lnSpc>
                <a:spcPct val="107000"/>
              </a:lnSpc>
              <a:spcBef>
                <a:spcPts val="0"/>
              </a:spcBef>
              <a:spcAft>
                <a:spcPts val="600"/>
              </a:spcAft>
              <a:buFont typeface="Calibri"/>
              <a:buChar char="-"/>
              <a:defRPr/>
            </a:pPr>
            <a:r>
              <a:rPr lang="fr-BE" dirty="0">
                <a:ea typeface="Calibri"/>
                <a:cs typeface="Times New Roman"/>
              </a:rPr>
              <a:t>Criminalité violente, atteinte à l’intégrité de la personne &amp; discrimination </a:t>
            </a:r>
            <a:r>
              <a:rPr lang="fr-BE" sz="2400" i="1" dirty="0">
                <a:ea typeface="Calibri"/>
                <a:cs typeface="Times New Roman"/>
              </a:rPr>
              <a:t>(violence intrafamiliale, délits sexuels, pédophilie, …)</a:t>
            </a:r>
          </a:p>
          <a:p>
            <a:pPr algn="just">
              <a:lnSpc>
                <a:spcPct val="107000"/>
              </a:lnSpc>
              <a:spcBef>
                <a:spcPts val="0"/>
              </a:spcBef>
              <a:spcAft>
                <a:spcPts val="600"/>
              </a:spcAft>
              <a:buFont typeface="Calibri"/>
              <a:buChar char="-"/>
              <a:defRPr/>
            </a:pPr>
            <a:r>
              <a:rPr lang="fr-BE" dirty="0">
                <a:ea typeface="Calibri"/>
                <a:cs typeface="Times New Roman"/>
              </a:rPr>
              <a:t>Criminalité organisée contre les biens par des bandes itinérantes et commerce illégal des armes</a:t>
            </a:r>
          </a:p>
          <a:p>
            <a:pPr algn="just">
              <a:lnSpc>
                <a:spcPct val="107000"/>
              </a:lnSpc>
              <a:spcBef>
                <a:spcPts val="0"/>
              </a:spcBef>
              <a:spcAft>
                <a:spcPts val="600"/>
              </a:spcAft>
              <a:buFont typeface="Calibri"/>
              <a:buChar char="-"/>
              <a:defRPr/>
            </a:pPr>
            <a:r>
              <a:rPr lang="fr-BE" dirty="0">
                <a:ea typeface="Calibri"/>
                <a:cs typeface="Times New Roman"/>
              </a:rPr>
              <a:t>Environnement</a:t>
            </a:r>
          </a:p>
          <a:p>
            <a:pPr algn="just">
              <a:lnSpc>
                <a:spcPct val="107000"/>
              </a:lnSpc>
              <a:spcBef>
                <a:spcPts val="0"/>
              </a:spcBef>
              <a:spcAft>
                <a:spcPts val="600"/>
              </a:spcAft>
              <a:buFont typeface="Calibri"/>
              <a:buChar char="-"/>
              <a:defRPr/>
            </a:pPr>
            <a:r>
              <a:rPr lang="fr-BE" dirty="0">
                <a:ea typeface="Calibri"/>
                <a:cs typeface="Times New Roman"/>
              </a:rPr>
              <a:t>Sécurité routière</a:t>
            </a:r>
          </a:p>
          <a:p>
            <a:pPr algn="just">
              <a:lnSpc>
                <a:spcPct val="107000"/>
              </a:lnSpc>
              <a:spcBef>
                <a:spcPts val="0"/>
              </a:spcBef>
              <a:spcAft>
                <a:spcPts val="600"/>
              </a:spcAft>
              <a:buFont typeface="Calibri"/>
              <a:buChar char="-"/>
              <a:defRPr/>
            </a:pPr>
            <a:r>
              <a:rPr lang="fr-BE" dirty="0">
                <a:ea typeface="Calibri"/>
                <a:cs typeface="Times New Roman"/>
              </a:rPr>
              <a:t>Incivilités</a:t>
            </a:r>
          </a:p>
          <a:p>
            <a:endParaRPr lang="fr-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683567" y="404664"/>
            <a:ext cx="1208895" cy="792088"/>
          </a:xfrm>
          <a:prstGeom prst="rect">
            <a:avLst/>
          </a:prstGeom>
        </p:spPr>
      </p:pic>
      <p:sp>
        <p:nvSpPr>
          <p:cNvPr id="5" name="Tekstvak 4"/>
          <p:cNvSpPr txBox="1"/>
          <p:nvPr/>
        </p:nvSpPr>
        <p:spPr>
          <a:xfrm>
            <a:off x="1763688" y="404664"/>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44083"/>
            <a:ext cx="1128523" cy="810915"/>
          </a:xfrm>
          <a:prstGeom prst="rect">
            <a:avLst/>
          </a:prstGeom>
        </p:spPr>
      </p:pic>
      <p:sp>
        <p:nvSpPr>
          <p:cNvPr id="7" name="Tekstvak 6"/>
          <p:cNvSpPr txBox="1"/>
          <p:nvPr/>
        </p:nvSpPr>
        <p:spPr>
          <a:xfrm>
            <a:off x="5855552" y="312330"/>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spTree>
    <p:extLst>
      <p:ext uri="{BB962C8B-B14F-4D97-AF65-F5344CB8AC3E}">
        <p14:creationId xmlns:p14="http://schemas.microsoft.com/office/powerpoint/2010/main" val="3696823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908720"/>
            <a:ext cx="8229600" cy="1143000"/>
          </a:xfrm>
        </p:spPr>
        <p:txBody>
          <a:bodyPr>
            <a:normAutofit/>
          </a:bodyPr>
          <a:lstStyle/>
          <a:p>
            <a:r>
              <a:rPr lang="fr-BE" dirty="0" smtClean="0"/>
              <a:t>Thèmes Transversaux</a:t>
            </a:r>
            <a:endParaRPr lang="fr-BE" dirty="0"/>
          </a:p>
        </p:txBody>
      </p:sp>
      <p:sp>
        <p:nvSpPr>
          <p:cNvPr id="3" name="Tijdelijke aanduiding voor inhoud 2"/>
          <p:cNvSpPr>
            <a:spLocks noGrp="1"/>
          </p:cNvSpPr>
          <p:nvPr>
            <p:ph idx="1"/>
          </p:nvPr>
        </p:nvSpPr>
        <p:spPr>
          <a:xfrm>
            <a:off x="467544" y="1988840"/>
            <a:ext cx="8229600" cy="4525963"/>
          </a:xfrm>
        </p:spPr>
        <p:txBody>
          <a:bodyPr>
            <a:normAutofit fontScale="85000" lnSpcReduction="10000"/>
          </a:bodyPr>
          <a:lstStyle/>
          <a:p>
            <a:r>
              <a:rPr lang="fr-BE" dirty="0" smtClean="0"/>
              <a:t>Approche administrative et échange d’informations: un élément essentiel de l’approche intégrale de la criminalité organisée</a:t>
            </a:r>
          </a:p>
          <a:p>
            <a:r>
              <a:rPr lang="fr-BE" dirty="0" smtClean="0"/>
              <a:t>Internet &amp; les TIC comme facilitateurs de la criminalité mais aussi pour le maintien de la sécurité et la recherche</a:t>
            </a:r>
          </a:p>
          <a:p>
            <a:r>
              <a:rPr lang="fr-BE" dirty="0" smtClean="0"/>
              <a:t>Détermination de l’identité, l’usurpation d’ID et fraude au domicile</a:t>
            </a:r>
          </a:p>
          <a:p>
            <a:r>
              <a:rPr lang="fr-BE" dirty="0" smtClean="0"/>
              <a:t>Approche axée sur la nature rémunératrice du crime</a:t>
            </a:r>
          </a:p>
          <a:p>
            <a:r>
              <a:rPr lang="fr-BE" dirty="0" smtClean="0"/>
              <a:t>La collaboration internationale sur le plan administratif et pénal</a:t>
            </a:r>
          </a:p>
          <a:p>
            <a:endParaRPr lang="fr-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683567" y="404664"/>
            <a:ext cx="1208895" cy="792088"/>
          </a:xfrm>
          <a:prstGeom prst="rect">
            <a:avLst/>
          </a:prstGeom>
        </p:spPr>
      </p:pic>
      <p:sp>
        <p:nvSpPr>
          <p:cNvPr id="5" name="Tekstvak 4"/>
          <p:cNvSpPr txBox="1"/>
          <p:nvPr/>
        </p:nvSpPr>
        <p:spPr>
          <a:xfrm>
            <a:off x="1763688" y="404664"/>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44083"/>
            <a:ext cx="1128523" cy="810915"/>
          </a:xfrm>
          <a:prstGeom prst="rect">
            <a:avLst/>
          </a:prstGeom>
        </p:spPr>
      </p:pic>
      <p:sp>
        <p:nvSpPr>
          <p:cNvPr id="7" name="Tekstvak 6"/>
          <p:cNvSpPr txBox="1"/>
          <p:nvPr/>
        </p:nvSpPr>
        <p:spPr>
          <a:xfrm>
            <a:off x="5855552" y="312330"/>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spTree>
    <p:extLst>
      <p:ext uri="{BB962C8B-B14F-4D97-AF65-F5344CB8AC3E}">
        <p14:creationId xmlns:p14="http://schemas.microsoft.com/office/powerpoint/2010/main" val="69510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281258"/>
            <a:ext cx="4608512" cy="529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r="74233"/>
          <a:stretch/>
        </p:blipFill>
        <p:spPr>
          <a:xfrm>
            <a:off x="4792880" y="438703"/>
            <a:ext cx="1208895" cy="792088"/>
          </a:xfrm>
          <a:prstGeom prst="rect">
            <a:avLst/>
          </a:prstGeom>
        </p:spPr>
      </p:pic>
      <p:sp>
        <p:nvSpPr>
          <p:cNvPr id="6" name="Tekstvak 5"/>
          <p:cNvSpPr txBox="1"/>
          <p:nvPr/>
        </p:nvSpPr>
        <p:spPr>
          <a:xfrm>
            <a:off x="5956349" y="457397"/>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63" y="355185"/>
            <a:ext cx="1128523" cy="810915"/>
          </a:xfrm>
          <a:prstGeom prst="rect">
            <a:avLst/>
          </a:prstGeom>
        </p:spPr>
      </p:pic>
      <p:sp>
        <p:nvSpPr>
          <p:cNvPr id="8" name="Tekstvak 7"/>
          <p:cNvSpPr txBox="1"/>
          <p:nvPr/>
        </p:nvSpPr>
        <p:spPr>
          <a:xfrm>
            <a:off x="1763688" y="419249"/>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spTree>
    <p:extLst>
      <p:ext uri="{BB962C8B-B14F-4D97-AF65-F5344CB8AC3E}">
        <p14:creationId xmlns:p14="http://schemas.microsoft.com/office/powerpoint/2010/main" val="1911791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lstStyle/>
          <a:p>
            <a:r>
              <a:rPr lang="fr-BE" dirty="0" smtClean="0"/>
              <a:t>Importance du PNS</a:t>
            </a:r>
            <a:endParaRPr lang="fr-BE" dirty="0"/>
          </a:p>
        </p:txBody>
      </p:sp>
      <p:sp>
        <p:nvSpPr>
          <p:cNvPr id="3" name="Tijdelijke aanduiding voor inhoud 2"/>
          <p:cNvSpPr>
            <a:spLocks noGrp="1"/>
          </p:cNvSpPr>
          <p:nvPr>
            <p:ph idx="1"/>
          </p:nvPr>
        </p:nvSpPr>
        <p:spPr>
          <a:xfrm>
            <a:off x="467544" y="1916832"/>
            <a:ext cx="8229600" cy="4525963"/>
          </a:xfrm>
        </p:spPr>
        <p:txBody>
          <a:bodyPr>
            <a:normAutofit fontScale="70000" lnSpcReduction="20000"/>
          </a:bodyPr>
          <a:lstStyle/>
          <a:p>
            <a:pPr marL="285750" lvl="0" indent="-285750">
              <a:defRPr/>
            </a:pPr>
            <a:r>
              <a:rPr lang="fr-BE" dirty="0"/>
              <a:t>Le PNS est le Plan politique pour la GPI (</a:t>
            </a:r>
            <a:r>
              <a:rPr lang="fr-BE" dirty="0" err="1"/>
              <a:t>PolFéd</a:t>
            </a:r>
            <a:r>
              <a:rPr lang="fr-BE" dirty="0"/>
              <a:t> &amp; </a:t>
            </a:r>
            <a:r>
              <a:rPr lang="fr-BE" dirty="0" err="1"/>
              <a:t>PolLoc</a:t>
            </a:r>
            <a:r>
              <a:rPr lang="fr-BE" dirty="0"/>
              <a:t>) qui </a:t>
            </a:r>
            <a:r>
              <a:rPr lang="fr-BE" b="1" dirty="0"/>
              <a:t>s’inscrit parfaitement dans l’esprit de la NCSI. </a:t>
            </a:r>
            <a:r>
              <a:rPr lang="fr-BE" dirty="0"/>
              <a:t>Cette dernière est le cadre de référence stratégique pour le plan policier.</a:t>
            </a:r>
          </a:p>
          <a:p>
            <a:pPr marL="285750" lvl="0" indent="-285750">
              <a:defRPr/>
            </a:pPr>
            <a:r>
              <a:rPr lang="fr-BE" dirty="0"/>
              <a:t>Via un PNS dans une </a:t>
            </a:r>
            <a:r>
              <a:rPr lang="fr-BE" b="1" dirty="0"/>
              <a:t>approche de politique intégrée</a:t>
            </a:r>
            <a:r>
              <a:rPr lang="fr-BE" dirty="0"/>
              <a:t>, la police s’engage concrètement à fournir sa contribution à un Etat de droit et une société sûre, viable et démocratique. Le PNS reflète ainsi sa volonté d’assurer une </a:t>
            </a:r>
            <a:r>
              <a:rPr lang="fr-BE" b="1" dirty="0"/>
              <a:t>fonction de police et de sécurité orientée vers la/les communauté(s)</a:t>
            </a:r>
            <a:r>
              <a:rPr lang="fr-BE" dirty="0"/>
              <a:t>, … et ceci ensemble avec les acteurs de la chaîne de Sécurité. </a:t>
            </a:r>
          </a:p>
          <a:p>
            <a:pPr marL="285750" lvl="0" indent="-285750">
              <a:defRPr/>
            </a:pPr>
            <a:r>
              <a:rPr lang="fr-BE" dirty="0"/>
              <a:t>Dans le PNS la contribution de la police pour les 10 clusters de phénomènes et pour les 7 thèmes transversaux est présentée &amp; concrétisée en objectifs et actions. Le PNS est aussi un </a:t>
            </a:r>
            <a:r>
              <a:rPr lang="fr-BE" b="1" dirty="0"/>
              <a:t>plan organisationnel </a:t>
            </a:r>
            <a:r>
              <a:rPr lang="fr-BE" dirty="0"/>
              <a:t>: la raison pour laquelle la gestion interne policière, la concordance entre le PNS, les PZS en le PRS, le suivi et son évaluation y sont aussi abordés.</a:t>
            </a:r>
          </a:p>
          <a:p>
            <a:pPr marL="285750" lvl="0" indent="-285750">
              <a:defRPr/>
            </a:pPr>
            <a:endParaRPr lang="nl-BE" dirty="0"/>
          </a:p>
          <a:p>
            <a:endParaRPr lang="fr-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4792880" y="438703"/>
            <a:ext cx="1208895" cy="792088"/>
          </a:xfrm>
          <a:prstGeom prst="rect">
            <a:avLst/>
          </a:prstGeom>
        </p:spPr>
      </p:pic>
      <p:sp>
        <p:nvSpPr>
          <p:cNvPr id="5" name="Tekstvak 4"/>
          <p:cNvSpPr txBox="1"/>
          <p:nvPr/>
        </p:nvSpPr>
        <p:spPr>
          <a:xfrm>
            <a:off x="5956349" y="457397"/>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63" y="355185"/>
            <a:ext cx="1128523" cy="810915"/>
          </a:xfrm>
          <a:prstGeom prst="rect">
            <a:avLst/>
          </a:prstGeom>
        </p:spPr>
      </p:pic>
      <p:sp>
        <p:nvSpPr>
          <p:cNvPr id="7" name="Tekstvak 6"/>
          <p:cNvSpPr txBox="1"/>
          <p:nvPr/>
        </p:nvSpPr>
        <p:spPr>
          <a:xfrm>
            <a:off x="1763688" y="419249"/>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spTree>
    <p:extLst>
      <p:ext uri="{BB962C8B-B14F-4D97-AF65-F5344CB8AC3E}">
        <p14:creationId xmlns:p14="http://schemas.microsoft.com/office/powerpoint/2010/main" val="3510793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654" y="1051235"/>
            <a:ext cx="8229600" cy="1143000"/>
          </a:xfrm>
        </p:spPr>
        <p:txBody>
          <a:bodyPr>
            <a:normAutofit/>
          </a:bodyPr>
          <a:lstStyle/>
          <a:p>
            <a:r>
              <a:rPr lang="fr-BE" dirty="0" smtClean="0"/>
              <a:t>Cadre Légal</a:t>
            </a:r>
            <a:endParaRPr lang="fr-BE" dirty="0"/>
          </a:p>
        </p:txBody>
      </p:sp>
      <p:sp>
        <p:nvSpPr>
          <p:cNvPr id="3" name="Tijdelijke aanduiding voor inhoud 2"/>
          <p:cNvSpPr>
            <a:spLocks noGrp="1"/>
          </p:cNvSpPr>
          <p:nvPr>
            <p:ph idx="1"/>
          </p:nvPr>
        </p:nvSpPr>
        <p:spPr>
          <a:xfrm>
            <a:off x="467544" y="1988840"/>
            <a:ext cx="8064896" cy="4453955"/>
          </a:xfrm>
        </p:spPr>
        <p:txBody>
          <a:bodyPr>
            <a:normAutofit fontScale="92500" lnSpcReduction="10000"/>
          </a:bodyPr>
          <a:lstStyle/>
          <a:p>
            <a:pPr marL="0" indent="0">
              <a:buNone/>
            </a:pPr>
            <a:r>
              <a:rPr lang="fr-BE" b="1" dirty="0" smtClean="0"/>
              <a:t>Le même parcours que pour la NCSI</a:t>
            </a:r>
          </a:p>
          <a:p>
            <a:r>
              <a:rPr lang="fr-BE" sz="2000" dirty="0" smtClean="0"/>
              <a:t>L’accord gouvernemental</a:t>
            </a:r>
          </a:p>
          <a:p>
            <a:r>
              <a:rPr lang="fr-BE" sz="2000" dirty="0" smtClean="0"/>
              <a:t>CNS</a:t>
            </a:r>
          </a:p>
          <a:p>
            <a:r>
              <a:rPr lang="fr-BE" sz="2000" dirty="0" smtClean="0"/>
              <a:t>MIC</a:t>
            </a:r>
          </a:p>
          <a:p>
            <a:pPr marL="0" indent="0">
              <a:buNone/>
            </a:pPr>
            <a:endParaRPr lang="fr-BE" sz="2000" b="1" dirty="0"/>
          </a:p>
          <a:p>
            <a:pPr marL="0" indent="0">
              <a:buNone/>
            </a:pPr>
            <a:r>
              <a:rPr lang="fr-BE" b="1" dirty="0" smtClean="0"/>
              <a:t>En plus – </a:t>
            </a:r>
            <a:r>
              <a:rPr lang="fr-BE" dirty="0" smtClean="0"/>
              <a:t>La loi sur la Police Intégrée</a:t>
            </a:r>
          </a:p>
          <a:p>
            <a:r>
              <a:rPr lang="fr-BE" sz="2000" dirty="0" smtClean="0"/>
              <a:t>Une approche globale et intégrée de la sécurité et la cohérence de l'action des services de police</a:t>
            </a:r>
          </a:p>
          <a:p>
            <a:r>
              <a:rPr lang="fr-BE" sz="2000" dirty="0" smtClean="0"/>
              <a:t>IBZ et Justice + Communication au Parlement</a:t>
            </a:r>
          </a:p>
          <a:p>
            <a:r>
              <a:rPr lang="fr-BE" sz="2000" dirty="0" smtClean="0"/>
              <a:t>Harmonisation entre le PNS et les Plans Zonaux de Sécurité d’une part et le Plan Régional de Sécurité pour Bruxelles d’autre part</a:t>
            </a:r>
          </a:p>
          <a:p>
            <a:r>
              <a:rPr lang="fr-BE" sz="2000" dirty="0" smtClean="0"/>
              <a:t>Des avis formels ont été donnés: Min. Mobilité, Collège PG, Conseil Fédéral de Police</a:t>
            </a:r>
          </a:p>
          <a:p>
            <a:pPr marL="0" indent="0">
              <a:buNone/>
            </a:pPr>
            <a:endParaRPr lang="fr-BE" b="1" dirty="0" smtClean="0"/>
          </a:p>
          <a:p>
            <a:endParaRPr lang="fr-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74233"/>
          <a:stretch/>
        </p:blipFill>
        <p:spPr>
          <a:xfrm>
            <a:off x="4792880" y="438703"/>
            <a:ext cx="1208895" cy="792088"/>
          </a:xfrm>
          <a:prstGeom prst="rect">
            <a:avLst/>
          </a:prstGeom>
        </p:spPr>
      </p:pic>
      <p:sp>
        <p:nvSpPr>
          <p:cNvPr id="5" name="Tekstvak 4"/>
          <p:cNvSpPr txBox="1"/>
          <p:nvPr/>
        </p:nvSpPr>
        <p:spPr>
          <a:xfrm>
            <a:off x="5956349" y="457397"/>
            <a:ext cx="22322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dirty="0" err="1" smtClean="0"/>
              <a:t>Minister</a:t>
            </a:r>
            <a:r>
              <a:rPr lang="fr-BE" dirty="0" smtClean="0"/>
              <a:t> van </a:t>
            </a:r>
            <a:r>
              <a:rPr lang="fr-BE" dirty="0" err="1" smtClean="0"/>
              <a:t>Justitie</a:t>
            </a:r>
            <a:endParaRPr lang="fr-BE" dirty="0" smtClean="0"/>
          </a:p>
          <a:p>
            <a:r>
              <a:rPr lang="fr-BE" dirty="0" smtClean="0"/>
              <a:t>Ministre de la Justice</a:t>
            </a:r>
            <a:endParaRPr lang="fr-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63" y="355185"/>
            <a:ext cx="1128523" cy="810915"/>
          </a:xfrm>
          <a:prstGeom prst="rect">
            <a:avLst/>
          </a:prstGeom>
        </p:spPr>
      </p:pic>
      <p:sp>
        <p:nvSpPr>
          <p:cNvPr id="7" name="Tekstvak 6"/>
          <p:cNvSpPr txBox="1"/>
          <p:nvPr/>
        </p:nvSpPr>
        <p:spPr>
          <a:xfrm>
            <a:off x="1763688" y="419249"/>
            <a:ext cx="30243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200" dirty="0" smtClean="0"/>
              <a:t>Vice-</a:t>
            </a:r>
            <a:r>
              <a:rPr lang="fr-BE" sz="1200" dirty="0" err="1" smtClean="0"/>
              <a:t>Eerste</a:t>
            </a:r>
            <a:r>
              <a:rPr lang="fr-BE" sz="1200" dirty="0" smtClean="0"/>
              <a:t> </a:t>
            </a:r>
            <a:r>
              <a:rPr lang="fr-BE" sz="1200" dirty="0" err="1" smtClean="0"/>
              <a:t>Minister</a:t>
            </a:r>
            <a:endParaRPr lang="fr-BE" sz="1200" dirty="0" smtClean="0"/>
          </a:p>
          <a:p>
            <a:r>
              <a:rPr lang="fr-BE" sz="1200" dirty="0" err="1" smtClean="0"/>
              <a:t>Minister</a:t>
            </a:r>
            <a:r>
              <a:rPr lang="fr-BE" sz="1200" dirty="0" smtClean="0"/>
              <a:t> van </a:t>
            </a:r>
            <a:r>
              <a:rPr lang="fr-BE" sz="1200" dirty="0" err="1" smtClean="0"/>
              <a:t>Veiligheid</a:t>
            </a:r>
            <a:r>
              <a:rPr lang="fr-BE" sz="1200" dirty="0" smtClean="0"/>
              <a:t> &amp; </a:t>
            </a:r>
            <a:r>
              <a:rPr lang="fr-BE" sz="1200" dirty="0" err="1" smtClean="0"/>
              <a:t>Binnenlandse</a:t>
            </a:r>
            <a:r>
              <a:rPr lang="fr-BE" sz="1200" dirty="0" smtClean="0"/>
              <a:t> </a:t>
            </a:r>
            <a:r>
              <a:rPr lang="fr-BE" sz="1200" dirty="0" err="1" smtClean="0"/>
              <a:t>Zaken</a:t>
            </a:r>
            <a:endParaRPr lang="fr-BE" sz="1200" dirty="0" smtClean="0"/>
          </a:p>
          <a:p>
            <a:r>
              <a:rPr lang="fr-BE" sz="1200" dirty="0" smtClean="0"/>
              <a:t>Vice-Premier Ministre</a:t>
            </a:r>
          </a:p>
          <a:p>
            <a:r>
              <a:rPr lang="fr-BE" sz="1200" dirty="0" smtClean="0"/>
              <a:t>Ministre de la Sécurité et de l’Intérieur</a:t>
            </a:r>
            <a:endParaRPr lang="fr-BE" sz="1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276872"/>
            <a:ext cx="19145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367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1256</Words>
  <Application>Microsoft Office PowerPoint</Application>
  <PresentationFormat>Diavoorstelling (4:3)</PresentationFormat>
  <Paragraphs>196</Paragraphs>
  <Slides>20</Slides>
  <Notes>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Kantoorthema</vt:lpstr>
      <vt:lpstr>PowerPoint-presentatie</vt:lpstr>
      <vt:lpstr>PowerPoint-presentatie</vt:lpstr>
      <vt:lpstr>Importance NCSI</vt:lpstr>
      <vt:lpstr>Cadre Légal NCSI</vt:lpstr>
      <vt:lpstr>Phénomènes</vt:lpstr>
      <vt:lpstr>Thèmes Transversaux</vt:lpstr>
      <vt:lpstr>PowerPoint-presentatie</vt:lpstr>
      <vt:lpstr>Importance du PNS</vt:lpstr>
      <vt:lpstr>Cadre Légal</vt:lpstr>
      <vt:lpstr>Phénomènes</vt:lpstr>
      <vt:lpstr>Thèmes Transversaux</vt:lpstr>
      <vt:lpstr>Trajet à suivre NCSI-PNS</vt:lpstr>
      <vt:lpstr>PowerPoint-presentatie</vt:lpstr>
      <vt:lpstr>“ Nouvelle architecture de la sécurité à Bruxelles ”</vt:lpstr>
      <vt:lpstr>“Vlaams perspectief bij KIV en NVP”</vt:lpstr>
      <vt:lpstr>PowerPoint-presentatie</vt:lpstr>
      <vt:lpstr>PowerPoint-presentatie</vt:lpstr>
      <vt:lpstr>PowerPoint-presentatie</vt:lpstr>
      <vt:lpstr>PowerPoint-presentatie</vt:lpstr>
      <vt:lpstr>PowerPoint-presentatie</vt:lpstr>
    </vt:vector>
  </TitlesOfParts>
  <Company>IBZ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IBZ</dc:creator>
  <cp:lastModifiedBy>IBZ</cp:lastModifiedBy>
  <cp:revision>23</cp:revision>
  <cp:lastPrinted>2016-06-07T13:10:34Z</cp:lastPrinted>
  <dcterms:created xsi:type="dcterms:W3CDTF">2016-06-06T16:54:51Z</dcterms:created>
  <dcterms:modified xsi:type="dcterms:W3CDTF">2016-06-07T13:16:17Z</dcterms:modified>
</cp:coreProperties>
</file>